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sldIdLst>
    <p:sldId id="256" r:id="rId2"/>
    <p:sldId id="257" r:id="rId3"/>
    <p:sldId id="258" r:id="rId4"/>
    <p:sldId id="259" r:id="rId5"/>
    <p:sldId id="260" r:id="rId6"/>
    <p:sldId id="261" r:id="rId7"/>
    <p:sldId id="262" r:id="rId8"/>
    <p:sldId id="263" r:id="rId9"/>
    <p:sldId id="265" r:id="rId10"/>
    <p:sldId id="266" r:id="rId11"/>
    <p:sldId id="273" r:id="rId12"/>
    <p:sldId id="268" r:id="rId13"/>
    <p:sldId id="269" r:id="rId14"/>
    <p:sldId id="274" r:id="rId15"/>
    <p:sldId id="275"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98" d="100"/>
          <a:sy n="98" d="100"/>
        </p:scale>
        <p:origin x="-228"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B6D40AC-8353-41BF-A1BB-15062E1AD7F4}" type="datetimeFigureOut">
              <a:rPr lang="ru-RU" smtClean="0"/>
              <a:pPr/>
              <a:t>17.06.2025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66926F9-5F75-4B35-9BD4-D791DA1ADACB}" type="slidenum">
              <a:rPr lang="ru-RU" smtClean="0"/>
              <a:pPr/>
              <a:t>‹#›</a:t>
            </a:fld>
            <a:endParaRPr lang="ru-RU"/>
          </a:p>
        </p:txBody>
      </p:sp>
    </p:spTree>
    <p:extLst>
      <p:ext uri="{BB962C8B-B14F-4D97-AF65-F5344CB8AC3E}">
        <p14:creationId xmlns="" xmlns:p14="http://schemas.microsoft.com/office/powerpoint/2010/main" val="4101805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B6D40AC-8353-41BF-A1BB-15062E1AD7F4}" type="datetimeFigureOut">
              <a:rPr lang="ru-RU" smtClean="0"/>
              <a:pPr/>
              <a:t>17.06.2025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66926F9-5F75-4B35-9BD4-D791DA1ADACB}" type="slidenum">
              <a:rPr lang="ru-RU" smtClean="0"/>
              <a:pPr/>
              <a:t>‹#›</a:t>
            </a:fld>
            <a:endParaRPr lang="ru-RU"/>
          </a:p>
        </p:txBody>
      </p:sp>
    </p:spTree>
    <p:extLst>
      <p:ext uri="{BB962C8B-B14F-4D97-AF65-F5344CB8AC3E}">
        <p14:creationId xmlns="" xmlns:p14="http://schemas.microsoft.com/office/powerpoint/2010/main" val="4164660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B6D40AC-8353-41BF-A1BB-15062E1AD7F4}" type="datetimeFigureOut">
              <a:rPr lang="ru-RU" smtClean="0"/>
              <a:pPr/>
              <a:t>17.06.2025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66926F9-5F75-4B35-9BD4-D791DA1ADACB}" type="slidenum">
              <a:rPr lang="ru-RU" smtClean="0"/>
              <a:pPr/>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 xmlns:p14="http://schemas.microsoft.com/office/powerpoint/2010/main" val="3305398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B6D40AC-8353-41BF-A1BB-15062E1AD7F4}" type="datetimeFigureOut">
              <a:rPr lang="ru-RU" smtClean="0"/>
              <a:pPr/>
              <a:t>17.06.2025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66926F9-5F75-4B35-9BD4-D791DA1ADACB}" type="slidenum">
              <a:rPr lang="ru-RU" smtClean="0"/>
              <a:pPr/>
              <a:t>‹#›</a:t>
            </a:fld>
            <a:endParaRPr lang="ru-RU"/>
          </a:p>
        </p:txBody>
      </p:sp>
    </p:spTree>
    <p:extLst>
      <p:ext uri="{BB962C8B-B14F-4D97-AF65-F5344CB8AC3E}">
        <p14:creationId xmlns="" xmlns:p14="http://schemas.microsoft.com/office/powerpoint/2010/main" val="1184217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B6D40AC-8353-41BF-A1BB-15062E1AD7F4}" type="datetimeFigureOut">
              <a:rPr lang="ru-RU" smtClean="0"/>
              <a:pPr/>
              <a:t>17.06.2025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66926F9-5F75-4B35-9BD4-D791DA1ADACB}" type="slidenum">
              <a:rPr lang="ru-RU" smtClean="0"/>
              <a:pPr/>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 xmlns:p14="http://schemas.microsoft.com/office/powerpoint/2010/main" val="3171281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B6D40AC-8353-41BF-A1BB-15062E1AD7F4}" type="datetimeFigureOut">
              <a:rPr lang="ru-RU" smtClean="0"/>
              <a:pPr/>
              <a:t>17.06.2025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66926F9-5F75-4B35-9BD4-D791DA1ADACB}" type="slidenum">
              <a:rPr lang="ru-RU" smtClean="0"/>
              <a:pPr/>
              <a:t>‹#›</a:t>
            </a:fld>
            <a:endParaRPr lang="ru-RU"/>
          </a:p>
        </p:txBody>
      </p:sp>
    </p:spTree>
    <p:extLst>
      <p:ext uri="{BB962C8B-B14F-4D97-AF65-F5344CB8AC3E}">
        <p14:creationId xmlns="" xmlns:p14="http://schemas.microsoft.com/office/powerpoint/2010/main" val="2659452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B6D40AC-8353-41BF-A1BB-15062E1AD7F4}" type="datetimeFigureOut">
              <a:rPr lang="ru-RU" smtClean="0"/>
              <a:pPr/>
              <a:t>17.06.2025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66926F9-5F75-4B35-9BD4-D791DA1ADACB}" type="slidenum">
              <a:rPr lang="ru-RU" smtClean="0"/>
              <a:pPr/>
              <a:t>‹#›</a:t>
            </a:fld>
            <a:endParaRPr lang="ru-RU"/>
          </a:p>
        </p:txBody>
      </p:sp>
    </p:spTree>
    <p:extLst>
      <p:ext uri="{BB962C8B-B14F-4D97-AF65-F5344CB8AC3E}">
        <p14:creationId xmlns="" xmlns:p14="http://schemas.microsoft.com/office/powerpoint/2010/main" val="2074762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B6D40AC-8353-41BF-A1BB-15062E1AD7F4}" type="datetimeFigureOut">
              <a:rPr lang="ru-RU" smtClean="0"/>
              <a:pPr/>
              <a:t>17.06.2025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66926F9-5F75-4B35-9BD4-D791DA1ADACB}" type="slidenum">
              <a:rPr lang="ru-RU" smtClean="0"/>
              <a:pPr/>
              <a:t>‹#›</a:t>
            </a:fld>
            <a:endParaRPr lang="ru-RU"/>
          </a:p>
        </p:txBody>
      </p:sp>
    </p:spTree>
    <p:extLst>
      <p:ext uri="{BB962C8B-B14F-4D97-AF65-F5344CB8AC3E}">
        <p14:creationId xmlns="" xmlns:p14="http://schemas.microsoft.com/office/powerpoint/2010/main" val="4175894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B6D40AC-8353-41BF-A1BB-15062E1AD7F4}" type="datetimeFigureOut">
              <a:rPr lang="ru-RU" smtClean="0"/>
              <a:pPr/>
              <a:t>17.06.2025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66926F9-5F75-4B35-9BD4-D791DA1ADACB}" type="slidenum">
              <a:rPr lang="ru-RU" smtClean="0"/>
              <a:pPr/>
              <a:t>‹#›</a:t>
            </a:fld>
            <a:endParaRPr lang="ru-RU"/>
          </a:p>
        </p:txBody>
      </p:sp>
    </p:spTree>
    <p:extLst>
      <p:ext uri="{BB962C8B-B14F-4D97-AF65-F5344CB8AC3E}">
        <p14:creationId xmlns="" xmlns:p14="http://schemas.microsoft.com/office/powerpoint/2010/main" val="1151924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B6D40AC-8353-41BF-A1BB-15062E1AD7F4}" type="datetimeFigureOut">
              <a:rPr lang="ru-RU" smtClean="0"/>
              <a:pPr/>
              <a:t>17.06.2025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66926F9-5F75-4B35-9BD4-D791DA1ADACB}" type="slidenum">
              <a:rPr lang="ru-RU" smtClean="0"/>
              <a:pPr/>
              <a:t>‹#›</a:t>
            </a:fld>
            <a:endParaRPr lang="ru-RU"/>
          </a:p>
        </p:txBody>
      </p:sp>
    </p:spTree>
    <p:extLst>
      <p:ext uri="{BB962C8B-B14F-4D97-AF65-F5344CB8AC3E}">
        <p14:creationId xmlns="" xmlns:p14="http://schemas.microsoft.com/office/powerpoint/2010/main" val="3377298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B6D40AC-8353-41BF-A1BB-15062E1AD7F4}" type="datetimeFigureOut">
              <a:rPr lang="ru-RU" smtClean="0"/>
              <a:pPr/>
              <a:t>17.06.2025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66926F9-5F75-4B35-9BD4-D791DA1ADACB}" type="slidenum">
              <a:rPr lang="ru-RU" smtClean="0"/>
              <a:pPr/>
              <a:t>‹#›</a:t>
            </a:fld>
            <a:endParaRPr lang="ru-RU"/>
          </a:p>
        </p:txBody>
      </p:sp>
    </p:spTree>
    <p:extLst>
      <p:ext uri="{BB962C8B-B14F-4D97-AF65-F5344CB8AC3E}">
        <p14:creationId xmlns="" xmlns:p14="http://schemas.microsoft.com/office/powerpoint/2010/main" val="2309537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B6D40AC-8353-41BF-A1BB-15062E1AD7F4}" type="datetimeFigureOut">
              <a:rPr lang="ru-RU" smtClean="0"/>
              <a:pPr/>
              <a:t>17.06.2025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66926F9-5F75-4B35-9BD4-D791DA1ADACB}" type="slidenum">
              <a:rPr lang="ru-RU" smtClean="0"/>
              <a:pPr/>
              <a:t>‹#›</a:t>
            </a:fld>
            <a:endParaRPr lang="ru-RU"/>
          </a:p>
        </p:txBody>
      </p:sp>
    </p:spTree>
    <p:extLst>
      <p:ext uri="{BB962C8B-B14F-4D97-AF65-F5344CB8AC3E}">
        <p14:creationId xmlns="" xmlns:p14="http://schemas.microsoft.com/office/powerpoint/2010/main" val="3940102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EB6D40AC-8353-41BF-A1BB-15062E1AD7F4}" type="datetimeFigureOut">
              <a:rPr lang="ru-RU" smtClean="0"/>
              <a:pPr/>
              <a:t>17.06.2025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66926F9-5F75-4B35-9BD4-D791DA1ADACB}" type="slidenum">
              <a:rPr lang="ru-RU" smtClean="0"/>
              <a:pPr/>
              <a:t>‹#›</a:t>
            </a:fld>
            <a:endParaRPr lang="ru-RU"/>
          </a:p>
        </p:txBody>
      </p:sp>
    </p:spTree>
    <p:extLst>
      <p:ext uri="{BB962C8B-B14F-4D97-AF65-F5344CB8AC3E}">
        <p14:creationId xmlns="" xmlns:p14="http://schemas.microsoft.com/office/powerpoint/2010/main" val="152344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6D40AC-8353-41BF-A1BB-15062E1AD7F4}" type="datetimeFigureOut">
              <a:rPr lang="ru-RU" smtClean="0"/>
              <a:pPr/>
              <a:t>17.06.2025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66926F9-5F75-4B35-9BD4-D791DA1ADACB}" type="slidenum">
              <a:rPr lang="ru-RU" smtClean="0"/>
              <a:pPr/>
              <a:t>‹#›</a:t>
            </a:fld>
            <a:endParaRPr lang="ru-RU"/>
          </a:p>
        </p:txBody>
      </p:sp>
    </p:spTree>
    <p:extLst>
      <p:ext uri="{BB962C8B-B14F-4D97-AF65-F5344CB8AC3E}">
        <p14:creationId xmlns="" xmlns:p14="http://schemas.microsoft.com/office/powerpoint/2010/main" val="2303528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B6D40AC-8353-41BF-A1BB-15062E1AD7F4}" type="datetimeFigureOut">
              <a:rPr lang="ru-RU" smtClean="0"/>
              <a:pPr/>
              <a:t>17.06.2025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66926F9-5F75-4B35-9BD4-D791DA1ADACB}" type="slidenum">
              <a:rPr lang="ru-RU" smtClean="0"/>
              <a:pPr/>
              <a:t>‹#›</a:t>
            </a:fld>
            <a:endParaRPr lang="ru-RU"/>
          </a:p>
        </p:txBody>
      </p:sp>
    </p:spTree>
    <p:extLst>
      <p:ext uri="{BB962C8B-B14F-4D97-AF65-F5344CB8AC3E}">
        <p14:creationId xmlns="" xmlns:p14="http://schemas.microsoft.com/office/powerpoint/2010/main" val="1651935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B6D40AC-8353-41BF-A1BB-15062E1AD7F4}" type="datetimeFigureOut">
              <a:rPr lang="ru-RU" smtClean="0"/>
              <a:pPr/>
              <a:t>17.06.2025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66926F9-5F75-4B35-9BD4-D791DA1ADACB}" type="slidenum">
              <a:rPr lang="ru-RU" smtClean="0"/>
              <a:pPr/>
              <a:t>‹#›</a:t>
            </a:fld>
            <a:endParaRPr lang="ru-RU"/>
          </a:p>
        </p:txBody>
      </p:sp>
    </p:spTree>
    <p:extLst>
      <p:ext uri="{BB962C8B-B14F-4D97-AF65-F5344CB8AC3E}">
        <p14:creationId xmlns="" xmlns:p14="http://schemas.microsoft.com/office/powerpoint/2010/main" val="4163046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B6D40AC-8353-41BF-A1BB-15062E1AD7F4}" type="datetimeFigureOut">
              <a:rPr lang="ru-RU" smtClean="0"/>
              <a:pPr/>
              <a:t>17.06.2025</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66926F9-5F75-4B35-9BD4-D791DA1ADACB}" type="slidenum">
              <a:rPr lang="ru-RU" smtClean="0"/>
              <a:pPr/>
              <a:t>‹#›</a:t>
            </a:fld>
            <a:endParaRPr lang="ru-RU"/>
          </a:p>
        </p:txBody>
      </p:sp>
    </p:spTree>
    <p:extLst>
      <p:ext uri="{BB962C8B-B14F-4D97-AF65-F5344CB8AC3E}">
        <p14:creationId xmlns="" xmlns:p14="http://schemas.microsoft.com/office/powerpoint/2010/main" val="1987178392"/>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36047" y="1157389"/>
            <a:ext cx="8132227" cy="1754326"/>
          </a:xfrm>
          <a:prstGeom prst="rect">
            <a:avLst/>
          </a:prstGeom>
          <a:noFill/>
        </p:spPr>
        <p:txBody>
          <a:bodyPr wrap="none" lIns="91440" tIns="45720" rIns="91440" bIns="45720">
            <a:spAutoFit/>
          </a:bodyPr>
          <a:lstStyle/>
          <a:p>
            <a:pPr algn="ctr"/>
            <a:r>
              <a:rPr lang="ru-RU" sz="5400" b="1" cap="none" spc="0"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Психологтың</a:t>
            </a:r>
            <a:r>
              <a:rPr lang="ru-RU" sz="5400" b="1" cap="none" spc="0"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5400" b="1" cap="none" spc="0"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алғашқы</a:t>
            </a:r>
            <a:r>
              <a:rPr lang="ru-RU" sz="5400" b="1" cap="none" spc="0"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p>
          <a:p>
            <a:pPr algn="ctr"/>
            <a:r>
              <a:rPr lang="ru-RU" sz="5400" b="1" cap="none" spc="0"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көмек</a:t>
            </a:r>
            <a:r>
              <a:rPr lang="ru-RU" sz="5400" b="1" cap="none" spc="0"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5400" b="1" cap="none" spc="0"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көрсету</a:t>
            </a:r>
            <a:r>
              <a:rPr lang="ru-RU" sz="5400" b="1" cap="none" spc="0"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5400" b="1" cap="none" spc="0"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ережелері</a:t>
            </a:r>
            <a:r>
              <a:rPr lang="ru-RU" sz="5400" b="1" cap="none" spc="0"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endParaRPr lang="ru-RU" sz="5400" b="1" cap="none" spc="0" dirty="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091206" y="3101418"/>
            <a:ext cx="3360656" cy="3360656"/>
          </a:xfrm>
          <a:prstGeom prst="ellipse">
            <a:avLst/>
          </a:prstGeom>
          <a:ln>
            <a:noFill/>
          </a:ln>
          <a:effectLst>
            <a:softEdge rad="112500"/>
          </a:effectLst>
        </p:spPr>
      </p:pic>
    </p:spTree>
    <p:extLst>
      <p:ext uri="{BB962C8B-B14F-4D97-AF65-F5344CB8AC3E}">
        <p14:creationId xmlns="" xmlns:p14="http://schemas.microsoft.com/office/powerpoint/2010/main" val="1357996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03984" y="158748"/>
            <a:ext cx="8828183" cy="1754326"/>
          </a:xfrm>
          <a:prstGeom prst="rect">
            <a:avLst/>
          </a:prstGeom>
        </p:spPr>
        <p:txBody>
          <a:bodyPr wrap="square">
            <a:spAutoFit/>
          </a:bodyPr>
          <a:lstStyle/>
          <a:p>
            <a:r>
              <a:rPr lang="ru-RU" b="1" dirty="0" err="1" smtClean="0">
                <a:latin typeface="Times New Roman" pitchFamily="18" charset="0"/>
                <a:cs typeface="Times New Roman" pitchFamily="18" charset="0"/>
              </a:rPr>
              <a:t>Үрей, қорқыныш және  төтенше жағдайлардағы  шабуылдарын</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басқару әдістері</a:t>
            </a:r>
            <a:r>
              <a:rPr lang="ru-RU" b="1" dirty="0" smtClean="0">
                <a:latin typeface="Times New Roman" pitchFamily="18" charset="0"/>
                <a:cs typeface="Times New Roman" pitchFamily="18" charset="0"/>
              </a:rPr>
              <a:t> </a:t>
            </a:r>
          </a:p>
          <a:p>
            <a:r>
              <a:rPr lang="ru-RU" b="1" dirty="0" smtClean="0">
                <a:latin typeface="Times New Roman" pitchFamily="18" charset="0"/>
                <a:cs typeface="Times New Roman" pitchFamily="18" charset="0"/>
              </a:rPr>
              <a:t>1. </a:t>
            </a:r>
            <a:r>
              <a:rPr lang="ru-RU" b="1" dirty="0" err="1" smtClean="0">
                <a:latin typeface="Times New Roman" pitchFamily="18" charset="0"/>
                <a:cs typeface="Times New Roman" pitchFamily="18" charset="0"/>
              </a:rPr>
              <a:t>Терең және баяу</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тыныс</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алу</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Сіз</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қаншалықты баяу</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тыныс</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алсаңыз, соғұрлым тезірек</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тынышталасыз</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Ол</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осылай</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жұмыс істейді</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Тыныс</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алу</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жүйкесі барлық ішкі</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мүшелерден өтеді.</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Оның көмегімен асқазан, өкпе, жүрек және </a:t>
            </a:r>
            <a:r>
              <a:rPr lang="ru-RU" b="1" dirty="0" smtClean="0">
                <a:latin typeface="Times New Roman" pitchFamily="18" charset="0"/>
                <a:cs typeface="Times New Roman" pitchFamily="18" charset="0"/>
              </a:rPr>
              <a:t>т.б. </a:t>
            </a:r>
            <a:r>
              <a:rPr lang="ru-RU" b="1" dirty="0" err="1" smtClean="0">
                <a:latin typeface="Times New Roman" pitchFamily="18" charset="0"/>
                <a:cs typeface="Times New Roman" pitchFamily="18" charset="0"/>
              </a:rPr>
              <a:t>жұмысы бақыланады, қалыпқа түеді.</a:t>
            </a:r>
            <a:r>
              <a:rPr lang="ru-RU" b="1" dirty="0" smtClean="0">
                <a:latin typeface="Times New Roman" pitchFamily="18" charset="0"/>
                <a:cs typeface="Times New Roman" pitchFamily="18" charset="0"/>
              </a:rPr>
              <a:t> </a:t>
            </a:r>
          </a:p>
          <a:p>
            <a:endParaRPr lang="ru-RU" b="1" dirty="0"/>
          </a:p>
        </p:txBody>
      </p:sp>
      <p:pic>
        <p:nvPicPr>
          <p:cNvPr id="5" name="Picture 2" descr="http://mymind.kz/wp-content/uploads/2020/07/01.gif"/>
          <p:cNvPicPr>
            <a:picLocks noChangeAspect="1" noChangeArrowheads="1" noCrop="1"/>
          </p:cNvPicPr>
          <p:nvPr/>
        </p:nvPicPr>
        <p:blipFill>
          <a:blip r:embed="rId2"/>
          <a:srcRect/>
          <a:stretch>
            <a:fillRect/>
          </a:stretch>
        </p:blipFill>
        <p:spPr bwMode="auto">
          <a:xfrm>
            <a:off x="1653704" y="2363821"/>
            <a:ext cx="6776778" cy="4241727"/>
          </a:xfrm>
          <a:prstGeom prst="rect">
            <a:avLst/>
          </a:prstGeom>
          <a:noFill/>
        </p:spPr>
      </p:pic>
      <p:sp>
        <p:nvSpPr>
          <p:cNvPr id="6" name="Прямоугольник 5"/>
          <p:cNvSpPr/>
          <p:nvPr/>
        </p:nvSpPr>
        <p:spPr>
          <a:xfrm>
            <a:off x="3602516" y="1769922"/>
            <a:ext cx="4184014" cy="400110"/>
          </a:xfrm>
          <a:prstGeom prst="rect">
            <a:avLst/>
          </a:prstGeom>
        </p:spPr>
        <p:txBody>
          <a:bodyPr wrap="square">
            <a:spAutoFit/>
          </a:bodyPr>
          <a:lstStyle/>
          <a:p>
            <a:r>
              <a:rPr lang="kk-KZ" sz="2000" dirty="0" smtClean="0">
                <a:solidFill>
                  <a:srgbClr val="7030A0"/>
                </a:solidFill>
                <a:latin typeface="Times New Roman" pitchFamily="18" charset="0"/>
                <a:cs typeface="Times New Roman" pitchFamily="18" charset="0"/>
              </a:rPr>
              <a:t>Бақ-бақ гүлін үрлеу</a:t>
            </a:r>
            <a:endParaRPr lang="ru-RU" sz="2000"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85728"/>
            <a:ext cx="11239536" cy="1200329"/>
          </a:xfrm>
          <a:prstGeom prst="rect">
            <a:avLst/>
          </a:prstGeom>
          <a:noFill/>
        </p:spPr>
        <p:txBody>
          <a:bodyPr wrap="square" rtlCol="0">
            <a:spAutoFit/>
          </a:bodyPr>
          <a:lstStyle/>
          <a:p>
            <a:r>
              <a:rPr lang="ru-RU" b="1" dirty="0" err="1" smtClean="0">
                <a:latin typeface="Times New Roman" pitchFamily="18" charset="0"/>
                <a:cs typeface="Times New Roman" pitchFamily="18" charset="0"/>
              </a:rPr>
              <a:t>2.Ашнердің рефлексі</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Екі</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саусағыңызбен жабық көздерінізге басыңыз</a:t>
            </a:r>
            <a:r>
              <a:rPr lang="ru-RU" b="1" dirty="0" smtClean="0">
                <a:latin typeface="Times New Roman" pitchFamily="18" charset="0"/>
                <a:cs typeface="Times New Roman" pitchFamily="18" charset="0"/>
              </a:rPr>
              <a:t> </a:t>
            </a:r>
            <a:r>
              <a:rPr lang="kk-KZ" b="1" dirty="0" smtClean="0">
                <a:latin typeface="Times New Roman" pitchFamily="18" charset="0"/>
                <a:cs typeface="Times New Roman" pitchFamily="18" charset="0"/>
              </a:rPr>
              <a:t>Суретте</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көрсетілгендей, сонда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көз алдында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шеңберлер </a:t>
            </a:r>
            <a:r>
              <a:rPr lang="ru-RU" b="1" dirty="0" smtClean="0">
                <a:latin typeface="Times New Roman" pitchFamily="18" charset="0"/>
                <a:cs typeface="Times New Roman" pitchFamily="18" charset="0"/>
              </a:rPr>
              <a:t>мен </a:t>
            </a:r>
            <a:r>
              <a:rPr lang="ru-RU" b="1" dirty="0" err="1" smtClean="0">
                <a:latin typeface="Times New Roman" pitchFamily="18" charset="0"/>
                <a:cs typeface="Times New Roman" pitchFamily="18" charset="0"/>
              </a:rPr>
              <a:t>дақтар түседі</a:t>
            </a:r>
            <a:r>
              <a:rPr lang="ru-RU" b="1" dirty="0" smtClean="0">
                <a:latin typeface="Times New Roman" pitchFamily="18" charset="0"/>
                <a:cs typeface="Times New Roman" pitchFamily="18" charset="0"/>
              </a:rPr>
              <a:t>. 3-5 секунд </a:t>
            </a:r>
            <a:r>
              <a:rPr lang="ru-RU" b="1" dirty="0" err="1" smtClean="0">
                <a:latin typeface="Times New Roman" pitchFamily="18" charset="0"/>
                <a:cs typeface="Times New Roman" pitchFamily="18" charset="0"/>
              </a:rPr>
              <a:t>ұстап тұрыңыз және босатыңыз</a:t>
            </a:r>
            <a:r>
              <a:rPr lang="ru-RU" b="1" dirty="0" smtClean="0">
                <a:latin typeface="Times New Roman" pitchFamily="18" charset="0"/>
                <a:cs typeface="Times New Roman" pitchFamily="18" charset="0"/>
              </a:rPr>
              <a:t>. Осы </a:t>
            </a:r>
            <a:r>
              <a:rPr lang="ru-RU" b="1" dirty="0" err="1" smtClean="0">
                <a:latin typeface="Times New Roman" pitchFamily="18" charset="0"/>
                <a:cs typeface="Times New Roman" pitchFamily="18" charset="0"/>
              </a:rPr>
              <a:t>әдістін </a:t>
            </a:r>
            <a:r>
              <a:rPr lang="ru-RU" b="1" dirty="0" smtClean="0">
                <a:latin typeface="Times New Roman" pitchFamily="18" charset="0"/>
                <a:cs typeface="Times New Roman" pitchFamily="18" charset="0"/>
              </a:rPr>
              <a:t>10-15 </a:t>
            </a:r>
            <a:r>
              <a:rPr lang="ru-RU" b="1" dirty="0" err="1" smtClean="0">
                <a:latin typeface="Times New Roman" pitchFamily="18" charset="0"/>
                <a:cs typeface="Times New Roman" pitchFamily="18" charset="0"/>
              </a:rPr>
              <a:t>әрекетін жасаңыз</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Ашнер</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рефлексі</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тамыр</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соғуын </a:t>
            </a:r>
            <a:r>
              <a:rPr lang="ru-RU" b="1" dirty="0" smtClean="0">
                <a:latin typeface="Times New Roman" pitchFamily="18" charset="0"/>
                <a:cs typeface="Times New Roman" pitchFamily="18" charset="0"/>
              </a:rPr>
              <a:t>(</a:t>
            </a:r>
            <a:r>
              <a:rPr lang="ru-RU" b="1" dirty="0" err="1" smtClean="0">
                <a:latin typeface="Times New Roman" pitchFamily="18" charset="0"/>
                <a:cs typeface="Times New Roman" pitchFamily="18" charset="0"/>
              </a:rPr>
              <a:t>немесе</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жүрек соғу жиілігін</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баяулатады</a:t>
            </a:r>
            <a:r>
              <a:rPr lang="ru-RU" b="1" dirty="0" smtClean="0">
                <a:latin typeface="Times New Roman" pitchFamily="18" charset="0"/>
                <a:cs typeface="Times New Roman" pitchFamily="18" charset="0"/>
              </a:rPr>
              <a:t>.</a:t>
            </a:r>
            <a:br>
              <a:rPr lang="ru-RU" b="1" dirty="0" smtClean="0">
                <a:latin typeface="Times New Roman" pitchFamily="18" charset="0"/>
                <a:cs typeface="Times New Roman" pitchFamily="18" charset="0"/>
              </a:rPr>
            </a:br>
            <a:endParaRPr lang="ru-RU" b="1" dirty="0">
              <a:latin typeface="Times New Roman" pitchFamily="18" charset="0"/>
              <a:cs typeface="Times New Roman" pitchFamily="18" charset="0"/>
            </a:endParaRPr>
          </a:p>
        </p:txBody>
      </p:sp>
      <p:pic>
        <p:nvPicPr>
          <p:cNvPr id="15362" name="Picture 2"/>
          <p:cNvPicPr>
            <a:picLocks noChangeAspect="1" noChangeArrowheads="1" noCrop="1"/>
          </p:cNvPicPr>
          <p:nvPr/>
        </p:nvPicPr>
        <p:blipFill>
          <a:blip r:embed="rId2"/>
          <a:srcRect/>
          <a:stretch>
            <a:fillRect/>
          </a:stretch>
        </p:blipFill>
        <p:spPr bwMode="auto">
          <a:xfrm>
            <a:off x="2190723" y="1399143"/>
            <a:ext cx="7175501" cy="498259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wipe(down)">
                                      <p:cBhvr>
                                        <p:cTn id="7"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04799" y="263483"/>
            <a:ext cx="8850217" cy="646331"/>
          </a:xfrm>
          <a:prstGeom prst="rect">
            <a:avLst/>
          </a:prstGeom>
        </p:spPr>
        <p:txBody>
          <a:bodyPr wrap="square">
            <a:spAutoFit/>
          </a:bodyPr>
          <a:lstStyle/>
          <a:p>
            <a:pPr algn="ctr"/>
            <a:r>
              <a:rPr lang="ru-RU" b="1" dirty="0" smtClean="0"/>
              <a:t>3. </a:t>
            </a:r>
            <a:r>
              <a:rPr lang="ru-RU" b="1" dirty="0" err="1" smtClean="0">
                <a:latin typeface="Times New Roman" pitchFamily="18" charset="0"/>
                <a:cs typeface="Times New Roman" pitchFamily="18" charset="0"/>
              </a:rPr>
              <a:t>Жаттығу </a:t>
            </a:r>
            <a:r>
              <a:rPr lang="ru-RU" b="1" dirty="0" smtClean="0">
                <a:latin typeface="Times New Roman" pitchFamily="18" charset="0"/>
                <a:cs typeface="Times New Roman" pitchFamily="18" charset="0"/>
              </a:rPr>
              <a:t>— 20-30 </a:t>
            </a:r>
            <a:r>
              <a:rPr lang="ru-RU" b="1" dirty="0" err="1" smtClean="0">
                <a:latin typeface="Times New Roman" pitchFamily="18" charset="0"/>
                <a:cs typeface="Times New Roman" pitchFamily="18" charset="0"/>
              </a:rPr>
              <a:t>отырып</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тұру жасаңыз </a:t>
            </a:r>
            <a:r>
              <a:rPr lang="ru-RU" b="1" dirty="0" smtClean="0">
                <a:latin typeface="Times New Roman" pitchFamily="18" charset="0"/>
                <a:cs typeface="Times New Roman" pitchFamily="18" charset="0"/>
              </a:rPr>
              <a:t>(</a:t>
            </a:r>
            <a:r>
              <a:rPr lang="ru-RU" b="1" dirty="0" err="1" smtClean="0">
                <a:latin typeface="Times New Roman" pitchFamily="18" charset="0"/>
                <a:cs typeface="Times New Roman" pitchFamily="18" charset="0"/>
              </a:rPr>
              <a:t>кеудені</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жерден</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көтеру</a:t>
            </a:r>
            <a:r>
              <a:rPr lang="ru-RU" b="1" dirty="0" smtClean="0">
                <a:latin typeface="Times New Roman" pitchFamily="18" charset="0"/>
                <a:cs typeface="Times New Roman" pitchFamily="18" charset="0"/>
              </a:rPr>
              <a:t>, бел </a:t>
            </a:r>
            <a:r>
              <a:rPr lang="ru-RU" b="1" dirty="0" err="1" smtClean="0">
                <a:latin typeface="Times New Roman" pitchFamily="18" charset="0"/>
                <a:cs typeface="Times New Roman" pitchFamily="18" charset="0"/>
              </a:rPr>
              <a:t>темірге</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тартылу</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орнында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жүгіру және </a:t>
            </a:r>
            <a:r>
              <a:rPr lang="ru-RU" b="1" dirty="0" smtClean="0">
                <a:latin typeface="Times New Roman" pitchFamily="18" charset="0"/>
                <a:cs typeface="Times New Roman" pitchFamily="18" charset="0"/>
              </a:rPr>
              <a:t>т.б.). </a:t>
            </a:r>
            <a:endParaRPr lang="ru-RU" b="1" dirty="0"/>
          </a:p>
        </p:txBody>
      </p:sp>
      <p:pic>
        <p:nvPicPr>
          <p:cNvPr id="5" name="Picture 2" descr="Қобалжу, үрей, қорқыныш, дүрбелең"/>
          <p:cNvPicPr>
            <a:picLocks noChangeAspect="1" noChangeArrowheads="1" noCrop="1"/>
          </p:cNvPicPr>
          <p:nvPr/>
        </p:nvPicPr>
        <p:blipFill>
          <a:blip r:embed="rId2"/>
          <a:srcRect/>
          <a:stretch>
            <a:fillRect/>
          </a:stretch>
        </p:blipFill>
        <p:spPr bwMode="auto">
          <a:xfrm>
            <a:off x="594911" y="1189822"/>
            <a:ext cx="7965195" cy="5486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47170" y="178490"/>
            <a:ext cx="8718015" cy="923330"/>
          </a:xfrm>
          <a:prstGeom prst="rect">
            <a:avLst/>
          </a:prstGeom>
        </p:spPr>
        <p:txBody>
          <a:bodyPr wrap="square">
            <a:spAutoFit/>
          </a:bodyPr>
          <a:lstStyle/>
          <a:p>
            <a:r>
              <a:rPr lang="ru-RU" dirty="0" smtClean="0"/>
              <a:t>4</a:t>
            </a:r>
            <a:r>
              <a:rPr lang="ru-RU" b="1" dirty="0" smtClean="0"/>
              <a:t>. </a:t>
            </a:r>
            <a:r>
              <a:rPr lang="ru-RU" b="1" dirty="0" err="1" smtClean="0">
                <a:latin typeface="Times New Roman" pitchFamily="18" charset="0"/>
                <a:cs typeface="Times New Roman" pitchFamily="18" charset="0"/>
              </a:rPr>
              <a:t>Егер</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сіздің  қорқынышыңыз бен</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үрейіңіз жиі</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тыныс</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алудан</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немесе</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алқынудан басталса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онда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бұл гипервентиляциялық </a:t>
            </a:r>
            <a:r>
              <a:rPr lang="ru-RU" b="1" dirty="0" smtClean="0">
                <a:latin typeface="Times New Roman" pitchFamily="18" charset="0"/>
                <a:cs typeface="Times New Roman" pitchFamily="18" charset="0"/>
              </a:rPr>
              <a:t>синдромы . </a:t>
            </a:r>
            <a:r>
              <a:rPr lang="ru-RU" b="1" dirty="0" err="1" smtClean="0">
                <a:latin typeface="Times New Roman" pitchFamily="18" charset="0"/>
                <a:cs typeface="Times New Roman" pitchFamily="18" charset="0"/>
              </a:rPr>
              <a:t>Бұл </a:t>
            </a:r>
            <a:r>
              <a:rPr lang="ru-RU" b="1" dirty="0" smtClean="0">
                <a:latin typeface="Times New Roman" pitchFamily="18" charset="0"/>
                <a:cs typeface="Times New Roman" pitchFamily="18" charset="0"/>
              </a:rPr>
              <a:t>диагноз </a:t>
            </a:r>
            <a:r>
              <a:rPr lang="ru-RU" b="1" dirty="0" err="1" smtClean="0">
                <a:latin typeface="Times New Roman" pitchFamily="18" charset="0"/>
                <a:cs typeface="Times New Roman" pitchFamily="18" charset="0"/>
              </a:rPr>
              <a:t>тыныс</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алу</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жүйесінде мәселе таппаған кезде</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қояды</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бірақ адам</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ентігуге</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шағымданады</a:t>
            </a:r>
            <a:r>
              <a:rPr lang="ru-RU" b="1" dirty="0" smtClean="0">
                <a:latin typeface="Times New Roman" pitchFamily="18" charset="0"/>
                <a:cs typeface="Times New Roman" pitchFamily="18" charset="0"/>
              </a:rPr>
              <a:t>.</a:t>
            </a:r>
            <a:endParaRPr lang="ru-RU" b="1" dirty="0"/>
          </a:p>
        </p:txBody>
      </p:sp>
      <p:pic>
        <p:nvPicPr>
          <p:cNvPr id="5" name="Picture 2" descr="Қобалжу, үрей, қорқыныш, дүрбелең"/>
          <p:cNvPicPr>
            <a:picLocks noChangeAspect="1" noChangeArrowheads="1" noCrop="1"/>
          </p:cNvPicPr>
          <p:nvPr/>
        </p:nvPicPr>
        <p:blipFill>
          <a:blip r:embed="rId2"/>
          <a:srcRect/>
          <a:stretch>
            <a:fillRect/>
          </a:stretch>
        </p:blipFill>
        <p:spPr bwMode="auto">
          <a:xfrm>
            <a:off x="1357289" y="1244907"/>
            <a:ext cx="7092647" cy="532736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5709" y="214290"/>
            <a:ext cx="11144328" cy="1477328"/>
          </a:xfrm>
          <a:prstGeom prst="rect">
            <a:avLst/>
          </a:prstGeom>
        </p:spPr>
        <p:txBody>
          <a:bodyPr wrap="square">
            <a:spAutoFit/>
          </a:bodyPr>
          <a:lstStyle/>
          <a:p>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Үрейленген </a:t>
            </a:r>
            <a:r>
              <a:rPr lang="ru-RU" b="1" dirty="0" err="1" smtClean="0">
                <a:latin typeface="Times New Roman" pitchFamily="18" charset="0"/>
                <a:cs typeface="Times New Roman" pitchFamily="18" charset="0"/>
              </a:rPr>
              <a:t>кезде</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жағымсыз ойлар</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пайда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болғанда, өзіңізді басқаға ойларға аударуға тырысыңыз.</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Өзінізді тұтынатын кез-келген</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әрекетті табыңыз </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сурет</a:t>
            </a:r>
            <a:r>
              <a:rPr lang="ru-RU" b="1" dirty="0" smtClean="0">
                <a:latin typeface="Times New Roman" pitchFamily="18" charset="0"/>
                <a:cs typeface="Times New Roman" pitchFamily="18" charset="0"/>
              </a:rPr>
              <a:t> салу, </a:t>
            </a:r>
            <a:r>
              <a:rPr lang="ru-RU" b="1" dirty="0" err="1" smtClean="0">
                <a:latin typeface="Times New Roman" pitchFamily="18" charset="0"/>
                <a:cs typeface="Times New Roman" pitchFamily="18" charset="0"/>
              </a:rPr>
              <a:t>жұмбақтарды шешу</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үй тазалау</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ән </a:t>
            </a:r>
            <a:r>
              <a:rPr lang="ru-RU" b="1" dirty="0" smtClean="0">
                <a:latin typeface="Times New Roman" pitchFamily="18" charset="0"/>
                <a:cs typeface="Times New Roman" pitchFamily="18" charset="0"/>
              </a:rPr>
              <a:t>салу, </a:t>
            </a:r>
            <a:r>
              <a:rPr lang="ru-RU" b="1" dirty="0" err="1" smtClean="0">
                <a:latin typeface="Times New Roman" pitchFamily="18" charset="0"/>
                <a:cs typeface="Times New Roman" pitchFamily="18" charset="0"/>
              </a:rPr>
              <a:t>тоқу, құрылыс жинақтары және </a:t>
            </a:r>
            <a:r>
              <a:rPr lang="ru-RU" b="1" dirty="0" smtClean="0">
                <a:latin typeface="Times New Roman" pitchFamily="18" charset="0"/>
                <a:cs typeface="Times New Roman" pitchFamily="18" charset="0"/>
              </a:rPr>
              <a:t>т.б. </a:t>
            </a:r>
            <a:r>
              <a:rPr lang="ru-RU" b="1" dirty="0" err="1" smtClean="0">
                <a:latin typeface="Times New Roman" pitchFamily="18" charset="0"/>
                <a:cs typeface="Times New Roman" pitchFamily="18" charset="0"/>
              </a:rPr>
              <a:t>Егер</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сіз</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бірдеңемен айналыссаңыз, ойларыңыз </a:t>
            </a:r>
            <a:r>
              <a:rPr lang="ru-RU" b="1" dirty="0" smtClean="0">
                <a:latin typeface="Times New Roman" pitchFamily="18" charset="0"/>
                <a:cs typeface="Times New Roman" pitchFamily="18" charset="0"/>
              </a:rPr>
              <a:t>да бос </a:t>
            </a:r>
            <a:r>
              <a:rPr lang="ru-RU" b="1" dirty="0" err="1" smtClean="0">
                <a:latin typeface="Times New Roman" pitchFamily="18" charset="0"/>
                <a:cs typeface="Times New Roman" pitchFamily="18" charset="0"/>
              </a:rPr>
              <a:t>қалмайды</a:t>
            </a:r>
            <a:r>
              <a:rPr lang="ru-RU" b="1" dirty="0" smtClean="0">
                <a:latin typeface="Times New Roman" pitchFamily="18" charset="0"/>
                <a:cs typeface="Times New Roman" pitchFamily="18" charset="0"/>
              </a:rPr>
              <a:t>. Ал бос </a:t>
            </a:r>
            <a:r>
              <a:rPr lang="ru-RU" b="1" dirty="0" err="1" smtClean="0">
                <a:latin typeface="Times New Roman" pitchFamily="18" charset="0"/>
                <a:cs typeface="Times New Roman" pitchFamily="18" charset="0"/>
              </a:rPr>
              <a:t>миді</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бірінші</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кездесетін</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ойлар</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толтырады</a:t>
            </a:r>
            <a:r>
              <a:rPr lang="ru-RU" b="1" dirty="0" smtClean="0">
                <a:latin typeface="Times New Roman" pitchFamily="18" charset="0"/>
                <a:cs typeface="Times New Roman" pitchFamily="18" charset="0"/>
              </a:rPr>
              <a:t>.</a:t>
            </a:r>
            <a:r>
              <a:rPr lang="ru-RU" dirty="0" smtClean="0"/>
              <a:t/>
            </a:r>
            <a:br>
              <a:rPr lang="ru-RU" dirty="0" smtClean="0"/>
            </a:br>
            <a:endParaRPr lang="ru-RU" dirty="0"/>
          </a:p>
        </p:txBody>
      </p:sp>
      <p:sp>
        <p:nvSpPr>
          <p:cNvPr id="5" name="TextBox 4"/>
          <p:cNvSpPr txBox="1"/>
          <p:nvPr/>
        </p:nvSpPr>
        <p:spPr>
          <a:xfrm>
            <a:off x="285710" y="1643050"/>
            <a:ext cx="10763325" cy="3139321"/>
          </a:xfrm>
          <a:prstGeom prst="rect">
            <a:avLst/>
          </a:prstGeom>
          <a:noFill/>
        </p:spPr>
        <p:txBody>
          <a:bodyPr wrap="square" rtlCol="0">
            <a:spAutoFit/>
          </a:bodyPr>
          <a:lstStyle/>
          <a:p>
            <a:r>
              <a:rPr lang="kk-KZ" dirty="0" smtClean="0">
                <a:solidFill>
                  <a:srgbClr val="0070C0"/>
                </a:solidFill>
                <a:latin typeface="Times New Roman" pitchFamily="18" charset="0"/>
                <a:cs typeface="Times New Roman" pitchFamily="18" charset="0"/>
              </a:rPr>
              <a:t>    </a:t>
            </a:r>
            <a:r>
              <a:rPr lang="kk-KZ" b="1" dirty="0" smtClean="0">
                <a:latin typeface="Times New Roman" pitchFamily="18" charset="0"/>
                <a:cs typeface="Times New Roman" pitchFamily="18" charset="0"/>
              </a:rPr>
              <a:t>Жаттығулар</a:t>
            </a:r>
            <a:r>
              <a:rPr lang="kk-KZ" b="1" dirty="0" smtClean="0">
                <a:latin typeface="Times New Roman" pitchFamily="18" charset="0"/>
                <a:cs typeface="Times New Roman" pitchFamily="18" charset="0"/>
              </a:rPr>
              <a:t>. “Ха”- тыныс алу жаттығуы</a:t>
            </a:r>
          </a:p>
          <a:p>
            <a:r>
              <a:rPr lang="kk-KZ" dirty="0" smtClean="0">
                <a:solidFill>
                  <a:srgbClr val="0070C0"/>
                </a:solidFill>
                <a:latin typeface="Times New Roman" pitchFamily="18" charset="0"/>
                <a:cs typeface="Times New Roman" pitchFamily="18" charset="0"/>
              </a:rPr>
              <a:t>Тыныстауды үйрену:</a:t>
            </a:r>
          </a:p>
          <a:p>
            <a:r>
              <a:rPr lang="kk-KZ" dirty="0" smtClean="0">
                <a:solidFill>
                  <a:srgbClr val="0070C0"/>
                </a:solidFill>
                <a:latin typeface="Times New Roman" pitchFamily="18" charset="0"/>
                <a:cs typeface="Times New Roman" pitchFamily="18" charset="0"/>
              </a:rPr>
              <a:t>Тыныстауды реттемей тұрып 1 шумақ  өлең оқытылады.</a:t>
            </a:r>
          </a:p>
          <a:p>
            <a:r>
              <a:rPr lang="kk-KZ" b="1" dirty="0" smtClean="0">
                <a:latin typeface="Times New Roman" pitchFamily="18" charset="0"/>
                <a:cs typeface="Times New Roman" pitchFamily="18" charset="0"/>
              </a:rPr>
              <a:t>Жасымда ғылым бар деп ескермедім,</a:t>
            </a:r>
          </a:p>
          <a:p>
            <a:r>
              <a:rPr lang="kk-KZ" b="1" dirty="0" smtClean="0">
                <a:latin typeface="Times New Roman" pitchFamily="18" charset="0"/>
                <a:cs typeface="Times New Roman" pitchFamily="18" charset="0"/>
              </a:rPr>
              <a:t>Пайдасын көре тұра тексермедім.</a:t>
            </a:r>
          </a:p>
          <a:p>
            <a:r>
              <a:rPr lang="kk-KZ" b="1" dirty="0" smtClean="0">
                <a:latin typeface="Times New Roman" pitchFamily="18" charset="0"/>
                <a:cs typeface="Times New Roman" pitchFamily="18" charset="0"/>
              </a:rPr>
              <a:t>Ер жеткен соң  түспеді уысыма ,</a:t>
            </a:r>
          </a:p>
          <a:p>
            <a:r>
              <a:rPr lang="kk-KZ" b="1" dirty="0" smtClean="0">
                <a:latin typeface="Times New Roman" pitchFamily="18" charset="0"/>
                <a:cs typeface="Times New Roman" pitchFamily="18" charset="0"/>
              </a:rPr>
              <a:t>Қолымды мезгіліне кеш сермедім</a:t>
            </a:r>
            <a:r>
              <a:rPr lang="kk-KZ" dirty="0" smtClean="0">
                <a:latin typeface="Times New Roman" pitchFamily="18" charset="0"/>
                <a:cs typeface="Times New Roman" pitchFamily="18" charset="0"/>
              </a:rPr>
              <a:t>. </a:t>
            </a:r>
          </a:p>
          <a:p>
            <a:r>
              <a:rPr lang="kk-KZ" b="1" dirty="0" smtClean="0">
                <a:solidFill>
                  <a:srgbClr val="0070C0"/>
                </a:solidFill>
                <a:latin typeface="Times New Roman" pitchFamily="18" charset="0"/>
                <a:cs typeface="Times New Roman" pitchFamily="18" charset="0"/>
              </a:rPr>
              <a:t>“Мазасыз көңіл- күй”- жаттығуы.  </a:t>
            </a:r>
          </a:p>
          <a:p>
            <a:r>
              <a:rPr lang="kk-KZ" b="1" dirty="0" smtClean="0">
                <a:latin typeface="Times New Roman" pitchFamily="18" charset="0"/>
                <a:cs typeface="Times New Roman" pitchFamily="18" charset="0"/>
              </a:rPr>
              <a:t>Балаға өзінің өткен , қазіргі және болашақтағы суретін салуды ұсыныңыз. Портреттерге қол қойғаннан кейін, үш суретке ат қоюды  сұраңыз. Бала әр портретті атап, неге өзін солай  салғанын  түсіндіруі керек. Баланың әңгімесінен көп жайтты аңғаруға болады.</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905984" y="5000636"/>
            <a:ext cx="2286016" cy="18573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456374" y="4725144"/>
            <a:ext cx="2270444" cy="17997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190459" y="2928934"/>
            <a:ext cx="11334829" cy="2308324"/>
          </a:xfrm>
          <a:prstGeom prst="rect">
            <a:avLst/>
          </a:prstGeom>
          <a:noFill/>
        </p:spPr>
        <p:txBody>
          <a:bodyPr wrap="square" rtlCol="0">
            <a:spAutoFit/>
          </a:bodyPr>
          <a:lstStyle/>
          <a:p>
            <a:r>
              <a:rPr lang="kk-KZ" b="1" dirty="0" smtClean="0">
                <a:solidFill>
                  <a:srgbClr val="0070C0"/>
                </a:solidFill>
                <a:latin typeface="Times New Roman" pitchFamily="18" charset="0"/>
                <a:cs typeface="Times New Roman" pitchFamily="18" charset="0"/>
              </a:rPr>
              <a:t>“Сен өзіңді не үшін мақтайсың?”</a:t>
            </a:r>
          </a:p>
          <a:p>
            <a:r>
              <a:rPr lang="kk-KZ" b="1" dirty="0" smtClean="0">
                <a:latin typeface="Times New Roman" pitchFamily="18" charset="0"/>
                <a:cs typeface="Times New Roman" pitchFamily="18" charset="0"/>
              </a:rPr>
              <a:t>Нұсқама:  “Сенде қандай жақсы қасиет бар?Қандай жақсы мінез бар?</a:t>
            </a:r>
          </a:p>
          <a:p>
            <a:r>
              <a:rPr lang="kk-KZ" b="1" dirty="0" smtClean="0">
                <a:latin typeface="Times New Roman" pitchFamily="18" charset="0"/>
                <a:cs typeface="Times New Roman" pitchFamily="18" charset="0"/>
              </a:rPr>
              <a:t>Соңғы рет  сені мақтан  ететіндей  қандай жақсы іс жасадыңыз?</a:t>
            </a:r>
          </a:p>
          <a:p>
            <a:r>
              <a:rPr lang="kk-KZ" b="1" dirty="0" smtClean="0">
                <a:latin typeface="Times New Roman" pitchFamily="18" charset="0"/>
                <a:cs typeface="Times New Roman" pitchFamily="18" charset="0"/>
              </a:rPr>
              <a:t>Осы туралы айтып , өзіңді мақтап көрші , кәне? Сонымен жалғастыру: Мен өзімді мақтаймын, себебі....”</a:t>
            </a:r>
          </a:p>
          <a:p>
            <a:r>
              <a:rPr lang="kk-KZ" b="1" dirty="0" smtClean="0">
                <a:latin typeface="Times New Roman" pitchFamily="18" charset="0"/>
                <a:cs typeface="Times New Roman" pitchFamily="18" charset="0"/>
              </a:rPr>
              <a:t>Соңында талдау: “ Өз- өзіңді мақтау қиын болды ма, неге ондай  сезімде болдың?”  </a:t>
            </a:r>
            <a:endParaRPr lang="kk-KZ" b="1" dirty="0" smtClean="0">
              <a:latin typeface="Times New Roman" pitchFamily="18" charset="0"/>
              <a:cs typeface="Times New Roman" pitchFamily="18" charset="0"/>
            </a:endParaRPr>
          </a:p>
          <a:p>
            <a:endParaRPr lang="kk-KZ" b="1" dirty="0" smtClean="0">
              <a:latin typeface="Times New Roman" pitchFamily="18" charset="0"/>
              <a:cs typeface="Times New Roman" pitchFamily="18" charset="0"/>
            </a:endParaRPr>
          </a:p>
          <a:p>
            <a:endParaRPr lang="kk-KZ" b="1" dirty="0" smtClean="0">
              <a:latin typeface="Times New Roman" pitchFamily="18" charset="0"/>
              <a:cs typeface="Times New Roman" pitchFamily="18" charset="0"/>
            </a:endParaRPr>
          </a:p>
          <a:p>
            <a:r>
              <a:rPr lang="kk-KZ" b="1" dirty="0" smtClean="0">
                <a:latin typeface="Times New Roman" pitchFamily="18" charset="0"/>
                <a:cs typeface="Times New Roman" pitchFamily="18" charset="0"/>
              </a:rPr>
              <a:t> </a:t>
            </a:r>
            <a:r>
              <a:rPr lang="kk-KZ" b="1" dirty="0" smtClean="0">
                <a:latin typeface="Times New Roman" pitchFamily="18" charset="0"/>
                <a:cs typeface="Times New Roman" pitchFamily="18" charset="0"/>
              </a:rPr>
              <a:t>     Р.</a:t>
            </a:r>
            <a:r>
              <a:rPr lang="en-US" b="1" dirty="0" smtClean="0">
                <a:latin typeface="Times New Roman" pitchFamily="18" charset="0"/>
                <a:cs typeface="Times New Roman" pitchFamily="18" charset="0"/>
              </a:rPr>
              <a:t>S</a:t>
            </a:r>
            <a:r>
              <a:rPr lang="kk-KZ" b="1" smtClean="0">
                <a:latin typeface="Times New Roman" pitchFamily="18" charset="0"/>
                <a:cs typeface="Times New Roman" pitchFamily="18" charset="0"/>
              </a:rPr>
              <a:t>. </a:t>
            </a:r>
            <a:r>
              <a:rPr lang="kk-KZ" b="1" smtClean="0">
                <a:latin typeface="Times New Roman" pitchFamily="18" charset="0"/>
                <a:cs typeface="Times New Roman" pitchFamily="18" charset="0"/>
              </a:rPr>
              <a:t> </a:t>
            </a:r>
            <a:r>
              <a:rPr lang="kk-KZ" b="1" dirty="0" smtClean="0">
                <a:latin typeface="Times New Roman" pitchFamily="18" charset="0"/>
                <a:cs typeface="Times New Roman" pitchFamily="18" charset="0"/>
              </a:rPr>
              <a:t>Әдістемелік  көмектен алынған </a:t>
            </a:r>
            <a:endParaRPr lang="ru-RU" b="1" dirty="0">
              <a:latin typeface="Times New Roman" pitchFamily="18" charset="0"/>
              <a:cs typeface="Times New Roman" pitchFamily="18" charset="0"/>
            </a:endParaRPr>
          </a:p>
        </p:txBody>
      </p:sp>
      <p:sp>
        <p:nvSpPr>
          <p:cNvPr id="6" name="Прямоугольник 5"/>
          <p:cNvSpPr/>
          <p:nvPr/>
        </p:nvSpPr>
        <p:spPr>
          <a:xfrm>
            <a:off x="380960" y="285729"/>
            <a:ext cx="10953827" cy="2585323"/>
          </a:xfrm>
          <a:prstGeom prst="rect">
            <a:avLst/>
          </a:prstGeom>
        </p:spPr>
        <p:txBody>
          <a:bodyPr wrap="square">
            <a:spAutoFit/>
          </a:bodyPr>
          <a:lstStyle/>
          <a:p>
            <a:r>
              <a:rPr lang="kk-KZ" b="1" dirty="0" smtClean="0">
                <a:solidFill>
                  <a:srgbClr val="0070C0"/>
                </a:solidFill>
                <a:latin typeface="Times New Roman" pitchFamily="18" charset="0"/>
                <a:cs typeface="Times New Roman" pitchFamily="18" charset="0"/>
              </a:rPr>
              <a:t>“Мен гүлмін” жаттығуы</a:t>
            </a:r>
          </a:p>
          <a:p>
            <a:r>
              <a:rPr lang="kk-KZ" b="1" dirty="0" smtClean="0">
                <a:latin typeface="Times New Roman" pitchFamily="18" charset="0"/>
                <a:cs typeface="Times New Roman" pitchFamily="18" charset="0"/>
              </a:rPr>
              <a:t>Өзіңізді гүл түрінде елестетіңіз </a:t>
            </a:r>
          </a:p>
          <a:p>
            <a:r>
              <a:rPr lang="kk-KZ" b="1" dirty="0" smtClean="0">
                <a:latin typeface="Times New Roman" pitchFamily="18" charset="0"/>
                <a:cs typeface="Times New Roman" pitchFamily="18" charset="0"/>
              </a:rPr>
              <a:t>Сұрақтар: </a:t>
            </a:r>
          </a:p>
          <a:p>
            <a:pPr marL="342900" indent="-342900">
              <a:buAutoNum type="arabicPeriod"/>
            </a:pPr>
            <a:r>
              <a:rPr lang="kk-KZ" b="1" dirty="0" smtClean="0">
                <a:latin typeface="Times New Roman" pitchFamily="18" charset="0"/>
                <a:cs typeface="Times New Roman" pitchFamily="18" charset="0"/>
              </a:rPr>
              <a:t>Қандай гүлсіз?</a:t>
            </a:r>
          </a:p>
          <a:p>
            <a:pPr marL="342900" indent="-342900">
              <a:buAutoNum type="arabicPeriod"/>
            </a:pPr>
            <a:r>
              <a:rPr lang="kk-KZ" b="1" dirty="0" smtClean="0">
                <a:latin typeface="Times New Roman" pitchFamily="18" charset="0"/>
                <a:cs typeface="Times New Roman" pitchFamily="18" charset="0"/>
              </a:rPr>
              <a:t>Қайда өсіп тұрсыз?</a:t>
            </a:r>
          </a:p>
          <a:p>
            <a:pPr marL="342900" indent="-342900">
              <a:buAutoNum type="arabicPeriod"/>
            </a:pPr>
            <a:r>
              <a:rPr lang="kk-KZ" b="1" dirty="0" smtClean="0">
                <a:latin typeface="Times New Roman" pitchFamily="18" charset="0"/>
                <a:cs typeface="Times New Roman" pitchFamily="18" charset="0"/>
              </a:rPr>
              <a:t>Сізге кім сүйсіне қарайды?</a:t>
            </a:r>
          </a:p>
          <a:p>
            <a:pPr marL="342900" indent="-342900">
              <a:buAutoNum type="arabicPeriod"/>
            </a:pPr>
            <a:r>
              <a:rPr lang="kk-KZ" b="1" dirty="0" smtClean="0">
                <a:latin typeface="Times New Roman" pitchFamily="18" charset="0"/>
                <a:cs typeface="Times New Roman" pitchFamily="18" charset="0"/>
              </a:rPr>
              <a:t>Кімнің қолына түсесіз немесе Сізді кім жұлып алады?</a:t>
            </a:r>
          </a:p>
          <a:p>
            <a:pPr marL="342900" indent="-342900">
              <a:buAutoNum type="arabicPeriod"/>
            </a:pPr>
            <a:r>
              <a:rPr lang="kk-KZ" b="1" dirty="0" smtClean="0">
                <a:latin typeface="Times New Roman" pitchFamily="18" charset="0"/>
                <a:cs typeface="Times New Roman" pitchFamily="18" charset="0"/>
              </a:rPr>
              <a:t>Құлпырып өсу үшін  сіздей гүлге не керек? Бала жаттығу кезінде </a:t>
            </a:r>
          </a:p>
          <a:p>
            <a:pPr marL="342900" indent="-342900"/>
            <a:r>
              <a:rPr lang="kk-KZ" b="1" dirty="0" smtClean="0">
                <a:latin typeface="Times New Roman" pitchFamily="18" charset="0"/>
                <a:cs typeface="Times New Roman" pitchFamily="18" charset="0"/>
              </a:rPr>
              <a:t>басынан кешкен барлық ой- сезімдерін суреттеп , айтып беруі керек.</a:t>
            </a:r>
            <a:endParaRPr lang="ru-RU" b="1"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37395" y="2856226"/>
            <a:ext cx="8472732" cy="4031873"/>
          </a:xfrm>
          <a:prstGeom prst="rect">
            <a:avLst/>
          </a:prstGeom>
          <a:noFill/>
        </p:spPr>
        <p:txBody>
          <a:bodyPr wrap="square" lIns="91440" tIns="45720" rIns="91440" bIns="45720">
            <a:spAutoFit/>
          </a:bodyPr>
          <a:lstStyle/>
          <a:p>
            <a:pPr marL="514350" indent="-514350" algn="just">
              <a:buAutoNum type="arabicPeriod"/>
            </a:pPr>
            <a:r>
              <a:rPr lang="ru-RU" sz="3200" b="1" cap="none" spc="0"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Бірден</a:t>
            </a:r>
            <a:r>
              <a:rPr lang="ru-RU" sz="3200" b="1" cap="none" spc="0"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cap="none" spc="0"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әрекет</a:t>
            </a:r>
            <a:r>
              <a:rPr lang="ru-RU" sz="3200" b="1" cap="none" spc="0"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cap="none" spc="0"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етпеңіз</a:t>
            </a:r>
            <a:r>
              <a:rPr lang="ru-RU" sz="3200" b="1" cap="none" spc="0"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p>
          <a:p>
            <a:pPr algn="just"/>
            <a:r>
              <a:rPr lang="ru-RU" sz="3200" b="1" cap="none" spc="0"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Айналаңызға</a:t>
            </a:r>
            <a:r>
              <a:rPr lang="ru-RU" sz="3200" b="1" cap="none" spc="0"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cap="none" spc="0"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қарап</a:t>
            </a:r>
            <a:r>
              <a:rPr lang="ru-RU" sz="3200" b="1" cap="none" spc="0"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cap="none" spc="0"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қандай</a:t>
            </a:r>
            <a:r>
              <a:rPr lang="ru-RU" sz="3200" b="1" cap="none" spc="0"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cap="none" spc="0"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көмек</a:t>
            </a:r>
            <a:r>
              <a:rPr lang="ru-RU" sz="3200" b="1" cap="none" spc="0"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cap="none" spc="0"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психологиялықтан</a:t>
            </a:r>
            <a:r>
              <a:rPr lang="ru-RU" sz="3200" b="1" cap="none" spc="0"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cap="none" spc="0"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басқа</a:t>
            </a:r>
            <a:r>
              <a:rPr lang="ru-RU" sz="3200" b="1" cap="none" spc="0"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cap="none" spc="0"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қажет</a:t>
            </a:r>
            <a:r>
              <a:rPr lang="ru-RU" sz="3200" b="1" cap="none" spc="0"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cap="none" spc="0"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екенін</a:t>
            </a:r>
            <a:r>
              <a:rPr lang="ru-RU" sz="3200" b="1" cap="none" spc="0"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cap="none" spc="0"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зардап</a:t>
            </a:r>
            <a:r>
              <a:rPr lang="ru-RU" sz="3200" b="1" cap="none" spc="0"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cap="none" spc="0"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шеккендердің</a:t>
            </a:r>
            <a:r>
              <a:rPr lang="ru-RU" sz="3200" b="1" cap="none" spc="0"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cap="none" spc="0"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қайсысы</a:t>
            </a:r>
            <a:r>
              <a:rPr lang="ru-RU" sz="3200" b="1" cap="none" spc="0"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cap="none" spc="0"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көмекке</a:t>
            </a:r>
            <a:r>
              <a:rPr lang="ru-RU" sz="3200" b="1" cap="none" spc="0"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cap="none" spc="0"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көбірек</a:t>
            </a:r>
            <a:r>
              <a:rPr lang="ru-RU" sz="3200" b="1" cap="none" spc="0"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cap="none" spc="0"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мұқтаж</a:t>
            </a:r>
            <a:r>
              <a:rPr lang="ru-RU" sz="3200" b="1" cap="none" spc="0"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cap="none" spc="0"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екенін</a:t>
            </a:r>
            <a:r>
              <a:rPr lang="ru-RU" sz="3200" b="1" cap="none" spc="0"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cap="none" spc="0"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шешіңіз</a:t>
            </a:r>
            <a:r>
              <a:rPr lang="ru-RU" sz="3200" b="1" cap="none" spc="0"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cap="none" spc="0"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Бір</a:t>
            </a:r>
            <a:r>
              <a:rPr lang="ru-RU" sz="3200" b="1" cap="none" spc="0"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cap="none" spc="0"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жәбірленушіге</a:t>
            </a:r>
            <a:r>
              <a:rPr lang="ru-RU" sz="3200" b="1" cap="none" spc="0"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cap="none" spc="0"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шамамен</a:t>
            </a:r>
            <a:r>
              <a:rPr lang="ru-RU" sz="3200" b="1" cap="none" spc="0"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30 секунд, </a:t>
            </a:r>
            <a:r>
              <a:rPr lang="ru-RU" sz="3200" b="1" cap="none" spc="0"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бірнеше</a:t>
            </a:r>
            <a:r>
              <a:rPr lang="ru-RU" sz="3200" b="1" cap="none" spc="0"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cap="none" spc="0"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құрбанға</a:t>
            </a:r>
            <a:r>
              <a:rPr lang="ru-RU" sz="3200" b="1" cap="none" spc="0"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cap="none" spc="0"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шамамен</a:t>
            </a:r>
            <a:r>
              <a:rPr lang="ru-RU" sz="3200" b="1" cap="none" spc="0"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бес минут </a:t>
            </a:r>
            <a:r>
              <a:rPr lang="ru-RU" sz="3200" b="1" cap="none" spc="0"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беріңіз</a:t>
            </a:r>
            <a:r>
              <a:rPr lang="ru-RU" sz="3200" b="1" cap="none" spc="0"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a:t>
            </a:r>
          </a:p>
          <a:p>
            <a:pPr algn="ctr"/>
            <a:r>
              <a:rPr lang="ru-RU" sz="3200" b="1" cap="none" spc="0"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endParaRPr lang="ru-RU" sz="3200" b="1" cap="none" spc="0" dirty="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004457" y="119743"/>
            <a:ext cx="4833257" cy="2736483"/>
          </a:xfrm>
          <a:prstGeom prst="rect">
            <a:avLst/>
          </a:prstGeom>
          <a:ln>
            <a:noFill/>
          </a:ln>
          <a:effectLst>
            <a:softEdge rad="112500"/>
          </a:effectLst>
        </p:spPr>
      </p:pic>
    </p:spTree>
    <p:extLst>
      <p:ext uri="{BB962C8B-B14F-4D97-AF65-F5344CB8AC3E}">
        <p14:creationId xmlns="" xmlns:p14="http://schemas.microsoft.com/office/powerpoint/2010/main" val="351519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40709" y="783772"/>
            <a:ext cx="6898291" cy="5509200"/>
          </a:xfrm>
          <a:prstGeom prst="rect">
            <a:avLst/>
          </a:prstGeom>
          <a:noFill/>
        </p:spPr>
        <p:txBody>
          <a:bodyPr wrap="square" lIns="91440" tIns="45720" rIns="91440" bIns="45720">
            <a:spAutoFit/>
          </a:bodyPr>
          <a:lstStyle/>
          <a:p>
            <a:pPr algn="just"/>
            <a:endParaRPr lang="ru-RU" sz="3200" i="1" cap="none" spc="0" dirty="0" smtClean="0">
              <a:ln w="0"/>
              <a:solidFill>
                <a:schemeClr val="accent1">
                  <a:lumMod val="50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a:p>
            <a:pPr algn="ctr"/>
            <a:r>
              <a:rPr lang="ru-RU" sz="3200" b="1"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2</a:t>
            </a:r>
            <a:r>
              <a:rPr lang="kk-KZ" sz="3200" b="1"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cap="none" spc="0"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Өзіңіздің</a:t>
            </a:r>
            <a:r>
              <a:rPr lang="ru-RU" sz="3200" b="1" cap="none" spc="0"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cap="none" spc="0"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кім</a:t>
            </a:r>
            <a:r>
              <a:rPr lang="ru-RU" sz="3200" b="1" cap="none" spc="0"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cap="none" spc="0"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екеніңізді</a:t>
            </a:r>
            <a:r>
              <a:rPr lang="ru-RU" sz="3200" b="1" cap="none" spc="0"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cap="none" spc="0"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және</a:t>
            </a:r>
            <a:r>
              <a:rPr lang="ru-RU" sz="3200" b="1" cap="none" spc="0"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cap="none" spc="0"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қандай</a:t>
            </a:r>
            <a:r>
              <a:rPr lang="ru-RU" sz="3200" b="1" cap="none" spc="0"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cap="none" spc="0"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функцияларды</a:t>
            </a:r>
            <a:r>
              <a:rPr lang="ru-RU" sz="3200" b="1" cap="none" spc="0"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cap="none" spc="0"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орындайтыныңызды</a:t>
            </a:r>
            <a:r>
              <a:rPr lang="ru-RU" sz="3200" b="1" cap="none" spc="0"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cap="none" spc="0"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нақты</a:t>
            </a:r>
            <a:r>
              <a:rPr lang="ru-RU" sz="3200" b="1" cap="none" spc="0"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cap="none" spc="0"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айтыңыз</a:t>
            </a:r>
            <a:r>
              <a:rPr lang="ru-RU" sz="3200" b="1" cap="none" spc="0"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cap="none" spc="0"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Көмекке</a:t>
            </a:r>
            <a:r>
              <a:rPr lang="ru-RU" sz="3200" b="1" cap="none" spc="0"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cap="none" spc="0"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мұқтаж</a:t>
            </a:r>
            <a:r>
              <a:rPr lang="ru-RU" sz="3200" b="1" cap="none" spc="0"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cap="none" spc="0"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адамдардың</a:t>
            </a:r>
            <a:r>
              <a:rPr lang="ru-RU" sz="3200" b="1" cap="none" spc="0"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cap="none" spc="0"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есімдерін</a:t>
            </a:r>
            <a:r>
              <a:rPr lang="ru-RU" sz="3200" b="1" cap="none" spc="0"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cap="none" spc="0"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табыңыз</a:t>
            </a:r>
            <a:r>
              <a:rPr lang="ru-RU" sz="3200" b="1" cap="none" spc="0"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cap="none" spc="0"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Зардап</a:t>
            </a:r>
            <a:r>
              <a:rPr lang="ru-RU" sz="3200" b="1" cap="none" spc="0"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cap="none" spc="0"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шеккендерге</a:t>
            </a:r>
            <a:r>
              <a:rPr lang="ru-RU" sz="3200" b="1" cap="none" spc="0"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cap="none" spc="0"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көмектің</a:t>
            </a:r>
            <a:r>
              <a:rPr lang="ru-RU" sz="3200" b="1" cap="none" spc="0"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cap="none" spc="0"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жақын</a:t>
            </a:r>
            <a:r>
              <a:rPr lang="ru-RU" sz="3200" b="1" cap="none" spc="0"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cap="none" spc="0"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арада</a:t>
            </a:r>
            <a:r>
              <a:rPr lang="ru-RU" sz="3200" b="1" cap="none" spc="0"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cap="none" spc="0"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келетінін</a:t>
            </a:r>
            <a:r>
              <a:rPr lang="ru-RU" sz="3200" b="1" cap="none" spc="0"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cap="none" spc="0"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және</a:t>
            </a:r>
            <a:r>
              <a:rPr lang="ru-RU" sz="3200" b="1" cap="none" spc="0"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cap="none" spc="0"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сіз</a:t>
            </a:r>
            <a:r>
              <a:rPr lang="ru-RU" sz="3200" b="1" cap="none" spc="0"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cap="none" spc="0"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онымен</a:t>
            </a:r>
            <a:r>
              <a:rPr lang="ru-RU" sz="3200" b="1" cap="none" spc="0"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cap="none" spc="0"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айналысқаныңызды</a:t>
            </a:r>
            <a:r>
              <a:rPr lang="ru-RU" sz="3200" b="1" cap="none" spc="0"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cap="none" spc="0"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айтыңыз</a:t>
            </a:r>
            <a:r>
              <a:rPr lang="ru-RU" sz="3200" b="1" cap="none" spc="0"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a:t>
            </a:r>
          </a:p>
          <a:p>
            <a:pPr algn="ctr"/>
            <a:r>
              <a:rPr lang="ru-RU" sz="3200" b="1" cap="none" spc="0"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endParaRPr lang="ru-RU" sz="3200" b="1" cap="none" spc="0" dirty="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7316561" y="2177143"/>
            <a:ext cx="3367164" cy="3367164"/>
          </a:xfrm>
          <a:prstGeom prst="ellipse">
            <a:avLst/>
          </a:prstGeom>
          <a:ln>
            <a:noFill/>
          </a:ln>
          <a:effectLst>
            <a:softEdge rad="112500"/>
          </a:effectLst>
        </p:spPr>
      </p:pic>
    </p:spTree>
    <p:extLst>
      <p:ext uri="{BB962C8B-B14F-4D97-AF65-F5344CB8AC3E}">
        <p14:creationId xmlns="" xmlns:p14="http://schemas.microsoft.com/office/powerpoint/2010/main" val="3397828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15282" y="653144"/>
            <a:ext cx="5951234" cy="5509200"/>
          </a:xfrm>
          <a:prstGeom prst="rect">
            <a:avLst/>
          </a:prstGeom>
          <a:noFill/>
        </p:spPr>
        <p:txBody>
          <a:bodyPr wrap="square" lIns="91440" tIns="45720" rIns="91440" bIns="45720">
            <a:spAutoFit/>
          </a:bodyPr>
          <a:lstStyle/>
          <a:p>
            <a:pPr algn="just"/>
            <a:endParaRPr lang="ru-RU" sz="3200" i="1" cap="none" spc="0" dirty="0" smtClean="0">
              <a:ln w="0"/>
              <a:solidFill>
                <a:schemeClr val="accent1">
                  <a:lumMod val="50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a:p>
            <a:pPr algn="just"/>
            <a:r>
              <a:rPr lang="ru-RU" sz="3200" b="1"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3</a:t>
            </a:r>
            <a:r>
              <a:rPr lang="kk-KZ" sz="3200" b="1"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Өзіңіздің кім екеніңізді және қандай функцияларды орындайтыныңызды нақты айтыңыз. Көмекке мұқтаж адамдардың есімдерін табыңыз. Зардап шеккендерге көмектің жақын арада келетінін және сіз онымен айналысқаныңызды айтыңыз.  </a:t>
            </a:r>
            <a:endParaRPr lang="ru-RU" sz="3200" b="1" cap="none" spc="0"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a:p>
            <a:pPr algn="just"/>
            <a:r>
              <a:rPr lang="ru-RU" sz="3200" b="1" cap="none" spc="0"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endParaRPr lang="ru-RU" sz="3200" b="1" cap="none" spc="0" dirty="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0" y="1608622"/>
            <a:ext cx="3598244" cy="3598244"/>
          </a:xfrm>
          <a:prstGeom prst="ellipse">
            <a:avLst/>
          </a:prstGeom>
          <a:ln>
            <a:noFill/>
          </a:ln>
          <a:effectLst>
            <a:softEdge rad="112500"/>
          </a:effectLst>
        </p:spPr>
      </p:pic>
    </p:spTree>
    <p:extLst>
      <p:ext uri="{BB962C8B-B14F-4D97-AF65-F5344CB8AC3E}">
        <p14:creationId xmlns="" xmlns:p14="http://schemas.microsoft.com/office/powerpoint/2010/main" val="1931545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4027715" y="620487"/>
            <a:ext cx="5951234" cy="5509200"/>
          </a:xfrm>
          <a:prstGeom prst="rect">
            <a:avLst/>
          </a:prstGeom>
          <a:noFill/>
        </p:spPr>
        <p:txBody>
          <a:bodyPr wrap="square" lIns="91440" tIns="45720" rIns="91440" bIns="45720">
            <a:spAutoFit/>
          </a:bodyPr>
          <a:lstStyle/>
          <a:p>
            <a:pPr algn="just"/>
            <a:endParaRPr lang="ru-RU" sz="3200" i="1" cap="none" spc="0" dirty="0" smtClean="0">
              <a:ln w="0"/>
              <a:solidFill>
                <a:schemeClr val="accent1">
                  <a:lumMod val="50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a:p>
            <a:pPr algn="just"/>
            <a:r>
              <a:rPr lang="ru-RU" sz="3200" b="1" i="1" dirty="0" smtClean="0">
                <a:ln w="0"/>
                <a:solidFill>
                  <a:schemeClr val="accent1">
                    <a:lumMod val="50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4</a:t>
            </a:r>
            <a:r>
              <a:rPr lang="kk-KZ" sz="3200" b="1"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Зардап</a:t>
            </a:r>
            <a:r>
              <a:rPr lang="ru-RU" sz="3200" b="1"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шегушінің</a:t>
            </a:r>
            <a:r>
              <a:rPr lang="ru-RU" sz="3200" b="1"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қолын</a:t>
            </a:r>
            <a:r>
              <a:rPr lang="ru-RU" sz="3200" b="1"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алыңыз</a:t>
            </a:r>
            <a:r>
              <a:rPr lang="ru-RU" sz="3200" b="1"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немесе</a:t>
            </a:r>
            <a:r>
              <a:rPr lang="ru-RU" sz="3200" b="1"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иығынан</a:t>
            </a:r>
            <a:r>
              <a:rPr lang="ru-RU" sz="3200" b="1"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сипап</a:t>
            </a:r>
            <a:r>
              <a:rPr lang="ru-RU" sz="3200" b="1"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қойыңыз</a:t>
            </a:r>
            <a:r>
              <a:rPr lang="ru-RU" sz="3200" b="1"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Басына</a:t>
            </a:r>
            <a:r>
              <a:rPr lang="ru-RU" sz="3200" b="1"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немесе</a:t>
            </a:r>
            <a:r>
              <a:rPr lang="ru-RU" sz="3200" b="1"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дененің</a:t>
            </a:r>
            <a:r>
              <a:rPr lang="ru-RU" sz="3200" b="1"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басқа</a:t>
            </a:r>
            <a:r>
              <a:rPr lang="ru-RU" sz="3200" b="1"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бөліктеріне</a:t>
            </a:r>
            <a:r>
              <a:rPr lang="ru-RU" sz="3200" b="1"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қол</a:t>
            </a:r>
            <a:r>
              <a:rPr lang="ru-RU" sz="3200" b="1"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тигізу</a:t>
            </a:r>
            <a:r>
              <a:rPr lang="ru-RU" sz="3200" b="1"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ұсынылмайды</a:t>
            </a:r>
            <a:r>
              <a:rPr lang="ru-RU" sz="3200" b="1"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Зардап</a:t>
            </a:r>
            <a:r>
              <a:rPr lang="ru-RU" sz="3200" b="1"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шегушімен</a:t>
            </a:r>
            <a:r>
              <a:rPr lang="ru-RU" sz="3200" b="1"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бірдей</a:t>
            </a:r>
            <a:r>
              <a:rPr lang="ru-RU" sz="3200" b="1"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деңгейде</a:t>
            </a:r>
            <a:r>
              <a:rPr lang="ru-RU" sz="3200" b="1"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позицияны</a:t>
            </a:r>
            <a:r>
              <a:rPr lang="ru-RU" sz="3200" b="1"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алыңыз</a:t>
            </a:r>
            <a:r>
              <a:rPr lang="ru-RU" sz="3200" b="1"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Зардап</a:t>
            </a:r>
            <a:r>
              <a:rPr lang="ru-RU" sz="3200" b="1"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шегуш</a:t>
            </a:r>
            <a:r>
              <a:rPr lang="kk-KZ" sz="3200" b="1"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іге</a:t>
            </a:r>
            <a:r>
              <a:rPr lang="ru-RU" sz="3200" b="1"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арқаңызды</a:t>
            </a:r>
            <a:r>
              <a:rPr lang="ru-RU" sz="3200" b="1"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бұрмаңыз</a:t>
            </a:r>
            <a:r>
              <a:rPr lang="kk-KZ" sz="3200" b="1"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endParaRPr lang="ru-RU" sz="3200" b="1" cap="none" spc="0" dirty="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a:blip r:embed="rId2"/>
          <a:stretch>
            <a:fillRect/>
          </a:stretch>
        </p:blipFill>
        <p:spPr>
          <a:xfrm>
            <a:off x="-160032" y="1611084"/>
            <a:ext cx="4328492" cy="3222173"/>
          </a:xfrm>
          <a:prstGeom prst="ellipse">
            <a:avLst/>
          </a:prstGeom>
          <a:ln>
            <a:noFill/>
          </a:ln>
          <a:effectLst>
            <a:softEdge rad="112500"/>
          </a:effectLst>
        </p:spPr>
      </p:pic>
    </p:spTree>
    <p:extLst>
      <p:ext uri="{BB962C8B-B14F-4D97-AF65-F5344CB8AC3E}">
        <p14:creationId xmlns="" xmlns:p14="http://schemas.microsoft.com/office/powerpoint/2010/main" val="1880860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693509" y="1741715"/>
            <a:ext cx="6898291" cy="2554545"/>
          </a:xfrm>
          <a:prstGeom prst="rect">
            <a:avLst/>
          </a:prstGeom>
          <a:noFill/>
        </p:spPr>
        <p:txBody>
          <a:bodyPr wrap="square" lIns="91440" tIns="45720" rIns="91440" bIns="45720">
            <a:spAutoFit/>
          </a:bodyPr>
          <a:lstStyle/>
          <a:p>
            <a:pPr algn="just"/>
            <a:endParaRPr lang="ru-RU" sz="3200" i="1" cap="none" spc="0" dirty="0" smtClean="0">
              <a:ln w="0"/>
              <a:solidFill>
                <a:schemeClr val="accent1">
                  <a:lumMod val="50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a:p>
            <a:pPr algn="ctr"/>
            <a:r>
              <a:rPr lang="ru-RU" sz="3200" b="1"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5. </a:t>
            </a:r>
            <a:r>
              <a:rPr lang="ru-RU" sz="3200" b="1" cap="none" spc="0"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Ешқашан зардап</a:t>
            </a:r>
            <a:r>
              <a:rPr lang="ru-RU" sz="3200" b="1" cap="none" spc="0"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cap="none" spc="0"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шегушіні</a:t>
            </a:r>
            <a:r>
              <a:rPr lang="ru-RU" sz="3200" b="1" cap="none" spc="0"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cap="none" spc="0"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кінәламаңыз.</a:t>
            </a:r>
            <a:r>
              <a:rPr lang="ru-RU" sz="3200" b="1" cap="none" spc="0"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cap="none" spc="0"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Оның</a:t>
            </a:r>
            <a:r>
              <a:rPr lang="ru-RU" sz="3200" b="1" cap="none" spc="0"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cap="none" spc="0"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жағдайына</a:t>
            </a:r>
            <a:r>
              <a:rPr lang="ru-RU" sz="3200" b="1" cap="none" spc="0"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cap="none" spc="0"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көмектесу</a:t>
            </a:r>
            <a:r>
              <a:rPr lang="ru-RU" sz="3200" b="1" cap="none" spc="0"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cap="none" spc="0"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үшін</a:t>
            </a:r>
            <a:r>
              <a:rPr lang="ru-RU" sz="3200" b="1" cap="none" spc="0"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cap="none" spc="0"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қандай</a:t>
            </a:r>
            <a:r>
              <a:rPr lang="ru-RU" sz="3200" b="1" cap="none" spc="0"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cap="none" spc="0"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шаралар</a:t>
            </a:r>
            <a:r>
              <a:rPr lang="ru-RU" sz="3200" b="1" cap="none" spc="0"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cap="none" spc="0"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қолдану</a:t>
            </a:r>
            <a:r>
              <a:rPr lang="ru-RU" sz="3200" b="1" cap="none" spc="0"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cap="none" spc="0"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керектігін</a:t>
            </a:r>
            <a:r>
              <a:rPr lang="ru-RU" sz="3200" b="1" cap="none" spc="0"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cap="none" spc="0"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айтыңыз</a:t>
            </a:r>
            <a:r>
              <a:rPr lang="ru-RU" sz="3200" b="1" cap="none" spc="0"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a:t>
            </a:r>
            <a:endParaRPr lang="ru-RU" sz="3200" b="1" cap="none" spc="0" dirty="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pic>
        <p:nvPicPr>
          <p:cNvPr id="2050" name="Picture 2" descr="Психолог: векторные изображения и иллюстрации, которые можно скачать  бесплатно | Freepik"/>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1262743"/>
            <a:ext cx="4354286" cy="3314700"/>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30782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52197" y="2645229"/>
            <a:ext cx="7444202" cy="1569660"/>
          </a:xfrm>
          <a:prstGeom prst="rect">
            <a:avLst/>
          </a:prstGeom>
          <a:noFill/>
        </p:spPr>
        <p:txBody>
          <a:bodyPr wrap="square" lIns="91440" tIns="45720" rIns="91440" bIns="45720">
            <a:spAutoFit/>
          </a:bodyPr>
          <a:lstStyle/>
          <a:p>
            <a:pPr algn="r"/>
            <a:r>
              <a:rPr lang="ru-RU" sz="3200" b="1"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6. </a:t>
            </a:r>
            <a:r>
              <a:rPr lang="ru-RU" sz="3200" b="1"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Кәсіби</a:t>
            </a:r>
            <a:r>
              <a:rPr lang="ru-RU" sz="3200" b="1"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құзыреттілік</a:t>
            </a:r>
            <a:r>
              <a:rPr lang="ru-RU" sz="3200" b="1"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сенімділік</a:t>
            </a:r>
            <a:r>
              <a:rPr lang="ru-RU" sz="3200" b="1"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береді</a:t>
            </a:r>
            <a:r>
              <a:rPr lang="ru-RU" sz="3200" b="1"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Біліктілігіңіз</a:t>
            </a:r>
            <a:r>
              <a:rPr lang="ru-RU" sz="3200" b="1"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бен </a:t>
            </a:r>
            <a:r>
              <a:rPr lang="ru-RU" sz="3200" b="1"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тәжірибеңіз</a:t>
            </a:r>
            <a:r>
              <a:rPr lang="ru-RU" sz="3200" b="1"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туралы</a:t>
            </a:r>
            <a:r>
              <a:rPr lang="ru-RU" sz="3200" b="1"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айтып</a:t>
            </a:r>
            <a:r>
              <a:rPr lang="ru-RU" sz="3200" b="1"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ru-RU" sz="3200" b="1" dirty="0" err="1"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беріңіз</a:t>
            </a:r>
            <a:r>
              <a:rPr lang="ru-RU" sz="3200" b="1" i="1" dirty="0" smtClean="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a:t>
            </a:r>
            <a:endParaRPr lang="ru-RU" sz="3200" b="1" i="1" cap="none" spc="0" dirty="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141514" y="0"/>
            <a:ext cx="3726258" cy="2645229"/>
          </a:xfrm>
          <a:prstGeom prst="ellipse">
            <a:avLst/>
          </a:prstGeom>
          <a:ln>
            <a:noFill/>
          </a:ln>
          <a:effectLst>
            <a:softEdge rad="112500"/>
          </a:effectLst>
        </p:spPr>
      </p:pic>
    </p:spTree>
    <p:extLst>
      <p:ext uri="{BB962C8B-B14F-4D97-AF65-F5344CB8AC3E}">
        <p14:creationId xmlns="" xmlns:p14="http://schemas.microsoft.com/office/powerpoint/2010/main" val="4135597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79071" y="182539"/>
            <a:ext cx="7794171" cy="3046988"/>
          </a:xfrm>
          <a:prstGeom prst="rect">
            <a:avLst/>
          </a:prstGeom>
        </p:spPr>
        <p:txBody>
          <a:bodyPr wrap="square">
            <a:spAutoFit/>
          </a:bodyPr>
          <a:lstStyle/>
          <a:p>
            <a:r>
              <a:rPr lang="ru-RU" sz="3200" b="1" dirty="0" smtClean="0">
                <a:latin typeface="Times New Roman" panose="02020603050405020304" pitchFamily="18" charset="0"/>
                <a:cs typeface="Times New Roman" panose="02020603050405020304" pitchFamily="18" charset="0"/>
              </a:rPr>
              <a:t>8</a:t>
            </a:r>
            <a:r>
              <a:rPr lang="kk-KZ" sz="3200" b="1" dirty="0" smtClean="0">
                <a:latin typeface="Times New Roman" panose="02020603050405020304" pitchFamily="18" charset="0"/>
                <a:cs typeface="Times New Roman" panose="02020603050405020304" pitchFamily="18" charset="0"/>
              </a:rPr>
              <a:t>. Зардап шегуші</a:t>
            </a:r>
            <a:r>
              <a:rPr lang="ru-RU" sz="3200" b="1" dirty="0" smtClean="0">
                <a:latin typeface="Times New Roman" panose="02020603050405020304" pitchFamily="18" charset="0"/>
                <a:cs typeface="Times New Roman" panose="02020603050405020304" pitchFamily="18" charset="0"/>
              </a:rPr>
              <a:t> </a:t>
            </a:r>
            <a:r>
              <a:rPr lang="ru-RU" sz="3200" b="1" dirty="0" err="1" smtClean="0">
                <a:latin typeface="Times New Roman" panose="02020603050405020304" pitchFamily="18" charset="0"/>
                <a:cs typeface="Times New Roman" panose="02020603050405020304" pitchFamily="18" charset="0"/>
              </a:rPr>
              <a:t>өз</a:t>
            </a:r>
            <a:r>
              <a:rPr lang="ru-RU" sz="3200" b="1" dirty="0" smtClean="0">
                <a:latin typeface="Times New Roman" panose="02020603050405020304" pitchFamily="18" charset="0"/>
                <a:cs typeface="Times New Roman" panose="02020603050405020304" pitchFamily="18" charset="0"/>
              </a:rPr>
              <a:t> </a:t>
            </a:r>
            <a:r>
              <a:rPr lang="ru-RU" sz="3200" b="1" dirty="0" err="1" smtClean="0">
                <a:latin typeface="Times New Roman" panose="02020603050405020304" pitchFamily="18" charset="0"/>
                <a:cs typeface="Times New Roman" panose="02020603050405020304" pitchFamily="18" charset="0"/>
              </a:rPr>
              <a:t>құзыретіне</a:t>
            </a:r>
            <a:r>
              <a:rPr lang="ru-RU" sz="3200" b="1" dirty="0" smtClean="0">
                <a:latin typeface="Times New Roman" panose="02020603050405020304" pitchFamily="18" charset="0"/>
                <a:cs typeface="Times New Roman" panose="02020603050405020304" pitchFamily="18" charset="0"/>
              </a:rPr>
              <a:t> </a:t>
            </a:r>
            <a:r>
              <a:rPr lang="ru-RU" sz="3200" b="1" dirty="0" err="1" smtClean="0">
                <a:latin typeface="Times New Roman" panose="02020603050405020304" pitchFamily="18" charset="0"/>
                <a:cs typeface="Times New Roman" panose="02020603050405020304" pitchFamily="18" charset="0"/>
              </a:rPr>
              <a:t>деген</a:t>
            </a:r>
            <a:r>
              <a:rPr lang="ru-RU" sz="3200" b="1" dirty="0" smtClean="0">
                <a:latin typeface="Times New Roman" panose="02020603050405020304" pitchFamily="18" charset="0"/>
                <a:cs typeface="Times New Roman" panose="02020603050405020304" pitchFamily="18" charset="0"/>
              </a:rPr>
              <a:t> </a:t>
            </a:r>
            <a:r>
              <a:rPr lang="ru-RU" sz="3200" b="1" dirty="0" err="1" smtClean="0">
                <a:latin typeface="Times New Roman" panose="02020603050405020304" pitchFamily="18" charset="0"/>
                <a:cs typeface="Times New Roman" panose="02020603050405020304" pitchFamily="18" charset="0"/>
              </a:rPr>
              <a:t>сенімін</a:t>
            </a:r>
            <a:r>
              <a:rPr lang="ru-RU" sz="3200" b="1" dirty="0" smtClean="0">
                <a:latin typeface="Times New Roman" panose="02020603050405020304" pitchFamily="18" charset="0"/>
                <a:cs typeface="Times New Roman" panose="02020603050405020304" pitchFamily="18" charset="0"/>
              </a:rPr>
              <a:t> беру. </a:t>
            </a:r>
            <a:r>
              <a:rPr lang="ru-RU" sz="3200" b="1" dirty="0" err="1" smtClean="0">
                <a:latin typeface="Times New Roman" panose="02020603050405020304" pitchFamily="18" charset="0"/>
                <a:cs typeface="Times New Roman" panose="02020603050405020304" pitchFamily="18" charset="0"/>
              </a:rPr>
              <a:t>Оған</a:t>
            </a:r>
            <a:r>
              <a:rPr lang="ru-RU" sz="3200" b="1" dirty="0" smtClean="0">
                <a:latin typeface="Times New Roman" panose="02020603050405020304" pitchFamily="18" charset="0"/>
                <a:cs typeface="Times New Roman" panose="02020603050405020304" pitchFamily="18" charset="0"/>
              </a:rPr>
              <a:t> </a:t>
            </a:r>
            <a:r>
              <a:rPr lang="ru-RU" sz="3200" b="1" dirty="0" err="1" smtClean="0">
                <a:latin typeface="Times New Roman" panose="02020603050405020304" pitchFamily="18" charset="0"/>
                <a:cs typeface="Times New Roman" panose="02020603050405020304" pitchFamily="18" charset="0"/>
              </a:rPr>
              <a:t>ол</a:t>
            </a:r>
            <a:r>
              <a:rPr lang="ru-RU" sz="3200" b="1" dirty="0" smtClean="0">
                <a:latin typeface="Times New Roman" panose="02020603050405020304" pitchFamily="18" charset="0"/>
                <a:cs typeface="Times New Roman" panose="02020603050405020304" pitchFamily="18" charset="0"/>
              </a:rPr>
              <a:t> </a:t>
            </a:r>
            <a:r>
              <a:rPr lang="ru-RU" sz="3200" b="1" dirty="0" err="1" smtClean="0">
                <a:latin typeface="Times New Roman" panose="02020603050405020304" pitchFamily="18" charset="0"/>
                <a:cs typeface="Times New Roman" panose="02020603050405020304" pitchFamily="18" charset="0"/>
              </a:rPr>
              <a:t>орындай</a:t>
            </a:r>
            <a:r>
              <a:rPr lang="ru-RU" sz="3200" b="1" dirty="0" smtClean="0">
                <a:latin typeface="Times New Roman" panose="02020603050405020304" pitchFamily="18" charset="0"/>
                <a:cs typeface="Times New Roman" panose="02020603050405020304" pitchFamily="18" charset="0"/>
              </a:rPr>
              <a:t> </a:t>
            </a:r>
            <a:r>
              <a:rPr lang="ru-RU" sz="3200" b="1" dirty="0" err="1" smtClean="0">
                <a:latin typeface="Times New Roman" panose="02020603050405020304" pitchFamily="18" charset="0"/>
                <a:cs typeface="Times New Roman" panose="02020603050405020304" pitchFamily="18" charset="0"/>
              </a:rPr>
              <a:t>алатын</a:t>
            </a:r>
            <a:r>
              <a:rPr lang="ru-RU" sz="3200" b="1" dirty="0" smtClean="0">
                <a:latin typeface="Times New Roman" panose="02020603050405020304" pitchFamily="18" charset="0"/>
                <a:cs typeface="Times New Roman" panose="02020603050405020304" pitchFamily="18" charset="0"/>
              </a:rPr>
              <a:t> </a:t>
            </a:r>
            <a:r>
              <a:rPr lang="ru-RU" sz="3200" b="1" dirty="0" err="1" smtClean="0">
                <a:latin typeface="Times New Roman" panose="02020603050405020304" pitchFamily="18" charset="0"/>
                <a:cs typeface="Times New Roman" panose="02020603050405020304" pitchFamily="18" charset="0"/>
              </a:rPr>
              <a:t>тапсырма</a:t>
            </a:r>
            <a:r>
              <a:rPr lang="ru-RU" sz="3200" b="1" dirty="0" smtClean="0">
                <a:latin typeface="Times New Roman" panose="02020603050405020304" pitchFamily="18" charset="0"/>
                <a:cs typeface="Times New Roman" panose="02020603050405020304" pitchFamily="18" charset="0"/>
              </a:rPr>
              <a:t> </a:t>
            </a:r>
            <a:r>
              <a:rPr lang="ru-RU" sz="3200" b="1" dirty="0" err="1" smtClean="0">
                <a:latin typeface="Times New Roman" panose="02020603050405020304" pitchFamily="18" charset="0"/>
                <a:cs typeface="Times New Roman" panose="02020603050405020304" pitchFamily="18" charset="0"/>
              </a:rPr>
              <a:t>беріңіз</a:t>
            </a:r>
            <a:r>
              <a:rPr lang="ru-RU" sz="3200" b="1" dirty="0" smtClean="0">
                <a:latin typeface="Times New Roman" panose="02020603050405020304" pitchFamily="18" charset="0"/>
                <a:cs typeface="Times New Roman" panose="02020603050405020304" pitchFamily="18" charset="0"/>
              </a:rPr>
              <a:t>. </a:t>
            </a:r>
            <a:r>
              <a:rPr lang="ru-RU" sz="3200" b="1" dirty="0" err="1" smtClean="0">
                <a:latin typeface="Times New Roman" panose="02020603050405020304" pitchFamily="18" charset="0"/>
                <a:cs typeface="Times New Roman" panose="02020603050405020304" pitchFamily="18" charset="0"/>
              </a:rPr>
              <a:t>Мұны</a:t>
            </a:r>
            <a:r>
              <a:rPr lang="ru-RU" sz="3200" b="1" dirty="0" smtClean="0">
                <a:latin typeface="Times New Roman" panose="02020603050405020304" pitchFamily="18" charset="0"/>
                <a:cs typeface="Times New Roman" panose="02020603050405020304" pitchFamily="18" charset="0"/>
              </a:rPr>
              <a:t> </a:t>
            </a:r>
            <a:r>
              <a:rPr lang="ru-RU" sz="3200" b="1" dirty="0" err="1" smtClean="0">
                <a:latin typeface="Times New Roman" panose="02020603050405020304" pitchFamily="18" charset="0"/>
                <a:cs typeface="Times New Roman" panose="02020603050405020304" pitchFamily="18" charset="0"/>
              </a:rPr>
              <a:t>зардап</a:t>
            </a:r>
            <a:r>
              <a:rPr lang="ru-RU" sz="3200" b="1" dirty="0" smtClean="0">
                <a:latin typeface="Times New Roman" panose="02020603050405020304" pitchFamily="18" charset="0"/>
                <a:cs typeface="Times New Roman" panose="02020603050405020304" pitchFamily="18" charset="0"/>
              </a:rPr>
              <a:t> </a:t>
            </a:r>
            <a:r>
              <a:rPr lang="ru-RU" sz="3200" b="1" dirty="0" err="1" smtClean="0">
                <a:latin typeface="Times New Roman" panose="02020603050405020304" pitchFamily="18" charset="0"/>
                <a:cs typeface="Times New Roman" panose="02020603050405020304" pitchFamily="18" charset="0"/>
              </a:rPr>
              <a:t>шегуші</a:t>
            </a:r>
            <a:r>
              <a:rPr lang="ru-RU" sz="3200" b="1" dirty="0" smtClean="0">
                <a:latin typeface="Times New Roman" panose="02020603050405020304" pitchFamily="18" charset="0"/>
                <a:cs typeface="Times New Roman" panose="02020603050405020304" pitchFamily="18" charset="0"/>
              </a:rPr>
              <a:t>  </a:t>
            </a:r>
            <a:r>
              <a:rPr lang="ru-RU" sz="3200" b="1" dirty="0" err="1" smtClean="0">
                <a:latin typeface="Times New Roman" panose="02020603050405020304" pitchFamily="18" charset="0"/>
                <a:cs typeface="Times New Roman" panose="02020603050405020304" pitchFamily="18" charset="0"/>
              </a:rPr>
              <a:t>өзін-өзі</a:t>
            </a:r>
            <a:r>
              <a:rPr lang="ru-RU" sz="3200" b="1" dirty="0" smtClean="0">
                <a:latin typeface="Times New Roman" panose="02020603050405020304" pitchFamily="18" charset="0"/>
                <a:cs typeface="Times New Roman" panose="02020603050405020304" pitchFamily="18" charset="0"/>
              </a:rPr>
              <a:t> </a:t>
            </a:r>
            <a:r>
              <a:rPr lang="ru-RU" sz="3200" b="1" dirty="0" err="1" smtClean="0">
                <a:latin typeface="Times New Roman" panose="02020603050405020304" pitchFamily="18" charset="0"/>
                <a:cs typeface="Times New Roman" panose="02020603050405020304" pitchFamily="18" charset="0"/>
              </a:rPr>
              <a:t>бақылау</a:t>
            </a:r>
            <a:r>
              <a:rPr lang="ru-RU" sz="3200" b="1" dirty="0" smtClean="0">
                <a:latin typeface="Times New Roman" panose="02020603050405020304" pitchFamily="18" charset="0"/>
                <a:cs typeface="Times New Roman" panose="02020603050405020304" pitchFamily="18" charset="0"/>
              </a:rPr>
              <a:t> </a:t>
            </a:r>
            <a:r>
              <a:rPr lang="ru-RU" sz="3200" b="1" dirty="0" err="1" smtClean="0">
                <a:latin typeface="Times New Roman" panose="02020603050405020304" pitchFamily="18" charset="0"/>
                <a:cs typeface="Times New Roman" panose="02020603050405020304" pitchFamily="18" charset="0"/>
              </a:rPr>
              <a:t>сезімі</a:t>
            </a:r>
            <a:r>
              <a:rPr lang="ru-RU" sz="3200" b="1" dirty="0" smtClean="0">
                <a:latin typeface="Times New Roman" panose="02020603050405020304" pitchFamily="18" charset="0"/>
                <a:cs typeface="Times New Roman" panose="02020603050405020304" pitchFamily="18" charset="0"/>
              </a:rPr>
              <a:t> </a:t>
            </a:r>
            <a:r>
              <a:rPr lang="ru-RU" sz="3200" b="1" dirty="0" err="1" smtClean="0">
                <a:latin typeface="Times New Roman" panose="02020603050405020304" pitchFamily="18" charset="0"/>
                <a:cs typeface="Times New Roman" panose="02020603050405020304" pitchFamily="18" charset="0"/>
              </a:rPr>
              <a:t>болуы</a:t>
            </a:r>
            <a:r>
              <a:rPr lang="ru-RU" sz="3200" b="1" dirty="0" smtClean="0">
                <a:latin typeface="Times New Roman" panose="02020603050405020304" pitchFamily="18" charset="0"/>
                <a:cs typeface="Times New Roman" panose="02020603050405020304" pitchFamily="18" charset="0"/>
              </a:rPr>
              <a:t> </a:t>
            </a:r>
            <a:r>
              <a:rPr lang="ru-RU" sz="3200" b="1" dirty="0" err="1" smtClean="0">
                <a:latin typeface="Times New Roman" panose="02020603050405020304" pitchFamily="18" charset="0"/>
                <a:cs typeface="Times New Roman" panose="02020603050405020304" pitchFamily="18" charset="0"/>
              </a:rPr>
              <a:t>үшін</a:t>
            </a:r>
            <a:r>
              <a:rPr lang="ru-RU" sz="3200" b="1" dirty="0" smtClean="0">
                <a:latin typeface="Times New Roman" panose="02020603050405020304" pitchFamily="18" charset="0"/>
                <a:cs typeface="Times New Roman" panose="02020603050405020304" pitchFamily="18" charset="0"/>
              </a:rPr>
              <a:t> </a:t>
            </a:r>
            <a:r>
              <a:rPr lang="ru-RU" sz="3200" b="1" dirty="0" err="1" smtClean="0">
                <a:latin typeface="Times New Roman" panose="02020603050405020304" pitchFamily="18" charset="0"/>
                <a:cs typeface="Times New Roman" panose="02020603050405020304" pitchFamily="18" charset="0"/>
              </a:rPr>
              <a:t>оның</a:t>
            </a:r>
            <a:r>
              <a:rPr lang="ru-RU" sz="3200" b="1" dirty="0" smtClean="0">
                <a:latin typeface="Times New Roman" panose="02020603050405020304" pitchFamily="18" charset="0"/>
                <a:cs typeface="Times New Roman" panose="02020603050405020304" pitchFamily="18" charset="0"/>
              </a:rPr>
              <a:t> </a:t>
            </a:r>
            <a:r>
              <a:rPr lang="ru-RU" sz="3200" b="1" dirty="0" err="1" smtClean="0">
                <a:latin typeface="Times New Roman" panose="02020603050405020304" pitchFamily="18" charset="0"/>
                <a:cs typeface="Times New Roman" panose="02020603050405020304" pitchFamily="18" charset="0"/>
              </a:rPr>
              <a:t>өз</a:t>
            </a:r>
            <a:r>
              <a:rPr lang="ru-RU" sz="3200" b="1" dirty="0" smtClean="0">
                <a:latin typeface="Times New Roman" panose="02020603050405020304" pitchFamily="18" charset="0"/>
                <a:cs typeface="Times New Roman" panose="02020603050405020304" pitchFamily="18" charset="0"/>
              </a:rPr>
              <a:t> </a:t>
            </a:r>
            <a:r>
              <a:rPr lang="ru-RU" sz="3200" b="1" dirty="0" err="1" smtClean="0">
                <a:latin typeface="Times New Roman" panose="02020603050405020304" pitchFamily="18" charset="0"/>
                <a:cs typeface="Times New Roman" panose="02020603050405020304" pitchFamily="18" charset="0"/>
              </a:rPr>
              <a:t>қабілеттеріне</a:t>
            </a:r>
            <a:r>
              <a:rPr lang="ru-RU" sz="3200" b="1" dirty="0" smtClean="0">
                <a:latin typeface="Times New Roman" panose="02020603050405020304" pitchFamily="18" charset="0"/>
                <a:cs typeface="Times New Roman" panose="02020603050405020304" pitchFamily="18" charset="0"/>
              </a:rPr>
              <a:t> </a:t>
            </a:r>
            <a:r>
              <a:rPr lang="ru-RU" sz="3200" b="1" dirty="0" err="1" smtClean="0">
                <a:latin typeface="Times New Roman" panose="02020603050405020304" pitchFamily="18" charset="0"/>
                <a:cs typeface="Times New Roman" panose="02020603050405020304" pitchFamily="18" charset="0"/>
              </a:rPr>
              <a:t>сенімді</a:t>
            </a:r>
            <a:r>
              <a:rPr lang="ru-RU" sz="3200" b="1" dirty="0" smtClean="0">
                <a:latin typeface="Times New Roman" panose="02020603050405020304" pitchFamily="18" charset="0"/>
                <a:cs typeface="Times New Roman" panose="02020603050405020304" pitchFamily="18" charset="0"/>
              </a:rPr>
              <a:t> болу </a:t>
            </a:r>
            <a:r>
              <a:rPr lang="ru-RU" sz="3200" b="1" dirty="0" err="1" smtClean="0">
                <a:latin typeface="Times New Roman" panose="02020603050405020304" pitchFamily="18" charset="0"/>
                <a:cs typeface="Times New Roman" panose="02020603050405020304" pitchFamily="18" charset="0"/>
              </a:rPr>
              <a:t>үшін</a:t>
            </a:r>
            <a:r>
              <a:rPr lang="ru-RU" sz="3200" b="1" dirty="0" smtClean="0">
                <a:latin typeface="Times New Roman" panose="02020603050405020304" pitchFamily="18" charset="0"/>
                <a:cs typeface="Times New Roman" panose="02020603050405020304" pitchFamily="18" charset="0"/>
              </a:rPr>
              <a:t> </a:t>
            </a:r>
            <a:r>
              <a:rPr lang="ru-RU" sz="3200" b="1" dirty="0" err="1" smtClean="0">
                <a:latin typeface="Times New Roman" panose="02020603050405020304" pitchFamily="18" charset="0"/>
                <a:cs typeface="Times New Roman" panose="02020603050405020304" pitchFamily="18" charset="0"/>
              </a:rPr>
              <a:t>пайдаланыңыз</a:t>
            </a:r>
            <a:r>
              <a:rPr lang="ru-RU" sz="3200" b="1" dirty="0" smtClean="0">
                <a:latin typeface="Times New Roman" panose="02020603050405020304" pitchFamily="18" charset="0"/>
                <a:cs typeface="Times New Roman" panose="02020603050405020304" pitchFamily="18" charset="0"/>
              </a:rPr>
              <a:t>.</a:t>
            </a:r>
            <a:endParaRPr lang="ru-RU" sz="3200" b="1"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2820807" y="3400425"/>
            <a:ext cx="4542018" cy="3243262"/>
          </a:xfrm>
          <a:prstGeom prst="ellipse">
            <a:avLst/>
          </a:prstGeom>
          <a:ln>
            <a:noFill/>
          </a:ln>
          <a:effectLst>
            <a:softEdge rad="112500"/>
          </a:effectLst>
        </p:spPr>
      </p:pic>
    </p:spTree>
    <p:extLst>
      <p:ext uri="{BB962C8B-B14F-4D97-AF65-F5344CB8AC3E}">
        <p14:creationId xmlns="" xmlns:p14="http://schemas.microsoft.com/office/powerpoint/2010/main" val="2110068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666976" y="1000108"/>
            <a:ext cx="6350000" cy="3371850"/>
          </a:xfrm>
          <a:prstGeom prst="rect">
            <a:avLst/>
          </a:prstGeom>
          <a:ln>
            <a:noFill/>
          </a:ln>
          <a:effectLst>
            <a:softEdge rad="112500"/>
          </a:effectLst>
        </p:spPr>
      </p:pic>
      <p:sp>
        <p:nvSpPr>
          <p:cNvPr id="5" name="TextBox 4"/>
          <p:cNvSpPr txBox="1"/>
          <p:nvPr/>
        </p:nvSpPr>
        <p:spPr>
          <a:xfrm>
            <a:off x="857213" y="428605"/>
            <a:ext cx="9715568" cy="461665"/>
          </a:xfrm>
          <a:prstGeom prst="rect">
            <a:avLst/>
          </a:prstGeom>
          <a:noFill/>
        </p:spPr>
        <p:txBody>
          <a:bodyPr wrap="square" rtlCol="0">
            <a:spAutoFit/>
          </a:bodyPr>
          <a:lstStyle/>
          <a:p>
            <a:r>
              <a:rPr lang="kk-KZ" sz="2400" b="1" i="1" dirty="0" smtClean="0">
                <a:solidFill>
                  <a:srgbClr val="00B0F0"/>
                </a:solidFill>
                <a:latin typeface="Times New Roman" pitchFamily="18" charset="0"/>
                <a:cs typeface="Times New Roman" pitchFamily="18" charset="0"/>
              </a:rPr>
              <a:t>                 Төтенше жағдай кезінде психологиялық көмек</a:t>
            </a:r>
            <a:endParaRPr lang="ru-RU" sz="2400" b="1" i="1" dirty="0">
              <a:solidFill>
                <a:srgbClr val="00B0F0"/>
              </a:solidFill>
              <a:latin typeface="Times New Roman" pitchFamily="18" charset="0"/>
              <a:cs typeface="Times New Roman" pitchFamily="18"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456374" y="4725144"/>
            <a:ext cx="2270444" cy="17997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220</TotalTime>
  <Words>641</Words>
  <Application>Microsoft Office PowerPoint</Application>
  <PresentationFormat>Произвольный</PresentationFormat>
  <Paragraphs>51</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Аспект</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Пользователь Windows</cp:lastModifiedBy>
  <cp:revision>17</cp:revision>
  <dcterms:created xsi:type="dcterms:W3CDTF">2024-04-15T10:15:22Z</dcterms:created>
  <dcterms:modified xsi:type="dcterms:W3CDTF">2025-06-17T09:08:05Z</dcterms:modified>
</cp:coreProperties>
</file>